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719" r:id="rId2"/>
    <p:sldId id="735" r:id="rId3"/>
    <p:sldId id="737" r:id="rId4"/>
    <p:sldId id="734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56" r:id="rId13"/>
    <p:sldId id="746" r:id="rId14"/>
    <p:sldId id="831" r:id="rId15"/>
    <p:sldId id="747" r:id="rId16"/>
    <p:sldId id="832" r:id="rId17"/>
    <p:sldId id="757" r:id="rId18"/>
    <p:sldId id="748" r:id="rId19"/>
    <p:sldId id="749" r:id="rId20"/>
    <p:sldId id="750" r:id="rId21"/>
    <p:sldId id="751" r:id="rId22"/>
    <p:sldId id="752" r:id="rId23"/>
    <p:sldId id="753" r:id="rId24"/>
    <p:sldId id="754" r:id="rId25"/>
    <p:sldId id="758" r:id="rId26"/>
    <p:sldId id="759" r:id="rId27"/>
    <p:sldId id="760" r:id="rId28"/>
    <p:sldId id="768" r:id="rId29"/>
    <p:sldId id="769" r:id="rId30"/>
    <p:sldId id="770" r:id="rId31"/>
    <p:sldId id="771" r:id="rId32"/>
    <p:sldId id="775" r:id="rId33"/>
    <p:sldId id="762" r:id="rId34"/>
    <p:sldId id="763" r:id="rId35"/>
    <p:sldId id="764" r:id="rId36"/>
    <p:sldId id="776" r:id="rId37"/>
    <p:sldId id="777" r:id="rId38"/>
    <p:sldId id="778" r:id="rId39"/>
    <p:sldId id="779" r:id="rId40"/>
    <p:sldId id="765" r:id="rId41"/>
    <p:sldId id="766" r:id="rId42"/>
    <p:sldId id="780" r:id="rId43"/>
    <p:sldId id="787" r:id="rId44"/>
    <p:sldId id="781" r:id="rId45"/>
    <p:sldId id="782" r:id="rId46"/>
    <p:sldId id="783" r:id="rId47"/>
    <p:sldId id="784" r:id="rId48"/>
    <p:sldId id="785" r:id="rId49"/>
    <p:sldId id="799" r:id="rId50"/>
    <p:sldId id="786" r:id="rId51"/>
    <p:sldId id="788" r:id="rId52"/>
    <p:sldId id="789" r:id="rId53"/>
    <p:sldId id="800" r:id="rId54"/>
    <p:sldId id="790" r:id="rId55"/>
    <p:sldId id="791" r:id="rId56"/>
    <p:sldId id="792" r:id="rId57"/>
    <p:sldId id="793" r:id="rId58"/>
    <p:sldId id="794" r:id="rId59"/>
    <p:sldId id="801" r:id="rId60"/>
    <p:sldId id="795" r:id="rId61"/>
    <p:sldId id="796" r:id="rId62"/>
    <p:sldId id="797" r:id="rId63"/>
    <p:sldId id="798" r:id="rId64"/>
    <p:sldId id="802" r:id="rId65"/>
    <p:sldId id="803" r:id="rId66"/>
    <p:sldId id="810" r:id="rId67"/>
    <p:sldId id="804" r:id="rId68"/>
    <p:sldId id="805" r:id="rId69"/>
    <p:sldId id="806" r:id="rId70"/>
    <p:sldId id="807" r:id="rId71"/>
    <p:sldId id="808" r:id="rId72"/>
    <p:sldId id="818" r:id="rId73"/>
    <p:sldId id="809" r:id="rId74"/>
    <p:sldId id="811" r:id="rId75"/>
    <p:sldId id="812" r:id="rId76"/>
    <p:sldId id="819" r:id="rId77"/>
    <p:sldId id="813" r:id="rId78"/>
    <p:sldId id="820" r:id="rId79"/>
    <p:sldId id="814" r:id="rId80"/>
    <p:sldId id="815" r:id="rId81"/>
    <p:sldId id="816" r:id="rId82"/>
    <p:sldId id="817" r:id="rId83"/>
    <p:sldId id="829" r:id="rId84"/>
    <p:sldId id="821" r:id="rId85"/>
    <p:sldId id="822" r:id="rId86"/>
    <p:sldId id="823" r:id="rId87"/>
    <p:sldId id="830" r:id="rId88"/>
    <p:sldId id="824" r:id="rId89"/>
    <p:sldId id="825" r:id="rId90"/>
    <p:sldId id="774" r:id="rId91"/>
    <p:sldId id="772" r:id="rId92"/>
    <p:sldId id="773" r:id="rId93"/>
    <p:sldId id="761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FF"/>
    <a:srgbClr val="664E9C"/>
    <a:srgbClr val="39BCB8"/>
    <a:srgbClr val="39BBB6"/>
    <a:srgbClr val="B83010"/>
    <a:srgbClr val="49C1BE"/>
    <a:srgbClr val="B5A8D3"/>
    <a:srgbClr val="EE5835"/>
    <a:srgbClr val="2D8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72" y="90"/>
      </p:cViewPr>
      <p:guideLst>
        <p:guide orient="horz" pos="1071"/>
        <p:guide pos="385"/>
        <p:guide pos="5375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atis.org/mybatis-3/ko/configuration.html" TargetMode="External"/><Relationship Id="rId2" Type="http://schemas.openxmlformats.org/officeDocument/2006/relationships/hyperlink" Target="https://mybatis.org/mybatis-3/ko/index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ybatis.org/mybatis-3/ko/dynamic-sql.html" TargetMode="External"/><Relationship Id="rId4" Type="http://schemas.openxmlformats.org/officeDocument/2006/relationships/hyperlink" Target="https://mybatis.org/mybatis-3/ko/sqlmap-xml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h-cp.tistory.com/7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omo-ware.tistory.com/4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프레임워크 사용하기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1366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마이바티스란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 </a:t>
            </a:r>
            <a:r>
              <a:rPr lang="ko-KR" altLang="en-US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en-US" altLang="ko-KR" sz="2000" b="1" dirty="0">
              <a:solidFill>
                <a:srgbClr val="FFFF00"/>
              </a:solidFill>
              <a:highlight>
                <a:srgbClr val="FF00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 </a:t>
            </a:r>
            <a:r>
              <a:rPr lang="ko-KR" altLang="en-US" sz="20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실습하기</a:t>
            </a:r>
            <a:endParaRPr lang="en-US" altLang="ko-KR" sz="2000" b="1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 </a:t>
            </a:r>
            <a:r>
              <a:rPr lang="ko-KR" altLang="en-US" sz="2000" b="1" dirty="0" err="1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</a:t>
            </a:r>
            <a:r>
              <a:rPr lang="ko-KR" altLang="en-US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회원 정보 </a:t>
            </a:r>
            <a:r>
              <a:rPr lang="en-US" altLang="ko-KR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실습하기</a:t>
            </a:r>
            <a:endParaRPr lang="en-US" altLang="ko-KR" sz="2000" b="1" dirty="0">
              <a:solidFill>
                <a:srgbClr val="FFFF00"/>
              </a:solidFill>
              <a:highlight>
                <a:srgbClr val="FF00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 </a:t>
            </a:r>
            <a:r>
              <a:rPr lang="ko-KR" altLang="en-US" sz="2000" b="1" dirty="0" err="1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</a:t>
            </a:r>
            <a:r>
              <a:rPr lang="ko-KR" altLang="en-US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동적 </a:t>
            </a:r>
            <a:r>
              <a:rPr lang="en-US" altLang="ko-KR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000" b="1" dirty="0"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en-US" altLang="ko-KR" sz="2000" b="1" dirty="0">
              <a:solidFill>
                <a:srgbClr val="FFFF00"/>
              </a:solidFill>
              <a:highlight>
                <a:srgbClr val="FF00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600CC-A352-4EA1-9B6D-E60A26938458}"/>
              </a:ext>
            </a:extLst>
          </p:cNvPr>
          <p:cNvSpPr txBox="1"/>
          <p:nvPr/>
        </p:nvSpPr>
        <p:spPr>
          <a:xfrm>
            <a:off x="1200632" y="4671510"/>
            <a:ext cx="7077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절의 실습을 통해 </a:t>
            </a:r>
            <a:r>
              <a:rPr lang="en-US" altLang="ko-KR" dirty="0" err="1"/>
              <a:t>MyBatis</a:t>
            </a:r>
            <a:r>
              <a:rPr lang="ko-KR" altLang="en-US" dirty="0"/>
              <a:t>를 사용하기 위한 구성방법을 학습합니다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3,4,5 </a:t>
            </a:r>
            <a:r>
              <a:rPr lang="ko-KR" altLang="en-US" dirty="0"/>
              <a:t>절의 실습을 통해 구성된 </a:t>
            </a:r>
            <a:r>
              <a:rPr lang="en-US" altLang="ko-KR" dirty="0" err="1"/>
              <a:t>MyBatis</a:t>
            </a:r>
            <a:r>
              <a:rPr lang="ko-KR" altLang="en-US" dirty="0"/>
              <a:t>사용방법을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441174"/>
            <a:ext cx="749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다운로드한 압축 파일의 압축을 해제합니다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4" y="1792771"/>
            <a:ext cx="5912679" cy="332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94922" y="3369365"/>
            <a:ext cx="805069" cy="884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68" y="2160104"/>
            <a:ext cx="2943984" cy="3127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8789A-29E7-447A-B7AE-8CCAE27743D3}"/>
              </a:ext>
            </a:extLst>
          </p:cNvPr>
          <p:cNvSpPr txBox="1"/>
          <p:nvPr/>
        </p:nvSpPr>
        <p:spPr>
          <a:xfrm>
            <a:off x="665921" y="1480930"/>
            <a:ext cx="8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mybatis-3.x.x.jar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를 복사</a:t>
            </a:r>
            <a:r>
              <a:rPr lang="ko-KR" altLang="en-US" sz="1200" dirty="0">
                <a:latin typeface="+mj-ea"/>
                <a:ea typeface="+mj-ea"/>
              </a:rPr>
              <a:t>해 새로 만든 </a:t>
            </a:r>
            <a:r>
              <a:rPr lang="en-US" altLang="ko-KR" sz="1200" dirty="0">
                <a:latin typeface="+mj-ea"/>
                <a:ea typeface="+mj-ea"/>
              </a:rPr>
              <a:t>Dynamic Web Project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b="1" dirty="0">
                <a:solidFill>
                  <a:srgbClr val="003300"/>
                </a:solidFill>
                <a:latin typeface="+mj-ea"/>
                <a:ea typeface="+mj-ea"/>
              </a:rPr>
              <a:t>WebContent/WEB-INF/lib </a:t>
            </a:r>
            <a:r>
              <a:rPr lang="ko-KR" altLang="en-US" sz="1200" b="1" dirty="0">
                <a:solidFill>
                  <a:srgbClr val="003300"/>
                </a:solidFill>
                <a:latin typeface="+mj-ea"/>
                <a:ea typeface="+mj-ea"/>
              </a:rPr>
              <a:t>폴더</a:t>
            </a:r>
            <a:r>
              <a:rPr lang="ko-KR" altLang="en-US" sz="1200" dirty="0">
                <a:latin typeface="+mj-ea"/>
                <a:ea typeface="+mj-ea"/>
              </a:rPr>
              <a:t>에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그리고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ojdbc6.jar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파일도 복사해 붙여 넣습니다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JSTL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관련 라이브러리</a:t>
            </a:r>
            <a:r>
              <a:rPr lang="ko-KR" altLang="en-US" sz="1200" dirty="0">
                <a:latin typeface="+mj-ea"/>
                <a:ea typeface="+mj-ea"/>
              </a:rPr>
              <a:t>도 </a:t>
            </a:r>
            <a:r>
              <a:rPr lang="en-US" altLang="ko-KR" sz="1200" dirty="0">
                <a:latin typeface="+mj-ea"/>
                <a:ea typeface="+mj-ea"/>
              </a:rPr>
              <a:t>14</a:t>
            </a:r>
            <a:r>
              <a:rPr lang="ko-KR" altLang="en-US" sz="1200" dirty="0">
                <a:latin typeface="+mj-ea"/>
                <a:ea typeface="+mj-ea"/>
              </a:rPr>
              <a:t>장을 참고하여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복사해 붙여 넣습니다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설정 파일 작성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495792"/>
            <a:ext cx="64008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회원 기능 구현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2999" y="1942308"/>
            <a:ext cx="616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마이바티스 관련 설정 파일</a:t>
            </a:r>
            <a:r>
              <a:rPr lang="en-US" altLang="ko-KR" sz="1200" b="1" dirty="0">
                <a:latin typeface="+mj-ea"/>
                <a:ea typeface="+mj-ea"/>
              </a:rPr>
              <a:t>:  </a:t>
            </a:r>
            <a:r>
              <a:rPr lang="ko-KR" altLang="en-US" sz="1200" b="1" dirty="0">
                <a:latin typeface="+mj-ea"/>
                <a:ea typeface="+mj-ea"/>
              </a:rPr>
              <a:t>실습에서는</a:t>
            </a:r>
            <a:r>
              <a:rPr lang="ko-KR" altLang="en-US" sz="1200" dirty="0">
                <a:solidFill>
                  <a:srgbClr val="0000FF"/>
                </a:solidFill>
                <a:latin typeface="+mj-ea"/>
              </a:rPr>
              <a:t> 설정 파일을 </a:t>
            </a:r>
            <a:r>
              <a:rPr lang="en-US" altLang="ko-KR" sz="1200" b="1" dirty="0" err="1">
                <a:solidFill>
                  <a:srgbClr val="0000FF"/>
                </a:solidFill>
                <a:latin typeface="+mj-ea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패키지 아래에 위치시킵니다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90385"/>
              </p:ext>
            </p:extLst>
          </p:nvPr>
        </p:nvGraphicFramePr>
        <p:xfrm>
          <a:off x="957470" y="2184664"/>
          <a:ext cx="714292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설정 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MybatisConfig.xml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데이터베이스 연동 시 반환되는 값을 저장할 빈이나 트랜잭션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데이터소스 등 마이바티스 관련 정보를 설정합니다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MemberMapper.xml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 정보 관련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SQL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설정합니다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8169" y="3594128"/>
            <a:ext cx="7828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pro23/</a:t>
            </a:r>
            <a:r>
              <a:rPr lang="en-US" altLang="ko-KR" sz="1200" b="1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폴더에 </a:t>
            </a:r>
            <a:r>
              <a:rPr lang="en-US" altLang="ko-KR" sz="1200" dirty="0" err="1">
                <a:solidFill>
                  <a:srgbClr val="0000FF"/>
                </a:solidFill>
                <a:latin typeface="+mj-ea"/>
                <a:ea typeface="+mj-ea"/>
              </a:rPr>
              <a:t>mybatisMapper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패키지를 생성합니다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</a:rPr>
              <a:t>2. pro23/</a:t>
            </a:r>
            <a:r>
              <a:rPr lang="en-US" altLang="ko-KR" sz="1200" b="1" dirty="0" err="1">
                <a:solidFill>
                  <a:srgbClr val="0000FF"/>
                </a:solidFill>
                <a:latin typeface="+mj-ea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/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에 있는 </a:t>
            </a:r>
            <a:r>
              <a:rPr lang="en-US" altLang="ko-KR" sz="1200" dirty="0" err="1">
                <a:solidFill>
                  <a:srgbClr val="0000FF"/>
                </a:solidFill>
                <a:latin typeface="+mj-ea"/>
              </a:rPr>
              <a:t>mybatisMapper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패키지</a:t>
            </a:r>
            <a:r>
              <a:rPr lang="ko-KR" altLang="en-US" sz="1200" dirty="0">
                <a:latin typeface="+mj-ea"/>
              </a:rPr>
              <a:t>에서 마우스 오른쪽 버튼을 클릭한 후 </a:t>
            </a:r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</a:rPr>
              <a:t>   New &gt; other &gt; XML &gt; XML File</a:t>
            </a:r>
            <a:r>
              <a:rPr lang="ko-KR" altLang="en-US" sz="1200" dirty="0">
                <a:latin typeface="+mj-ea"/>
              </a:rPr>
              <a:t>을 선택한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후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파일 이름을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MybatisConfig.xml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로 입력하여 파일을 </a:t>
            </a:r>
            <a:endParaRPr lang="en-US" altLang="ko-KR" sz="1200" b="1" dirty="0">
              <a:solidFill>
                <a:srgbClr val="0000FF"/>
              </a:solidFill>
              <a:latin typeface="+mj-ea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 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생성</a:t>
            </a:r>
            <a:r>
              <a:rPr lang="ko-KR" altLang="en-US" sz="1200" dirty="0">
                <a:latin typeface="+mj-ea"/>
              </a:rPr>
              <a:t>합니다</a:t>
            </a:r>
            <a:r>
              <a:rPr lang="en-US" altLang="ko-KR" sz="1200" dirty="0">
                <a:latin typeface="+mj-ea"/>
              </a:rPr>
              <a:t>.</a:t>
            </a:r>
          </a:p>
          <a:p>
            <a:endParaRPr lang="en-US" altLang="ko-KR" sz="1200" dirty="0">
              <a:latin typeface="+mj-ea"/>
            </a:endParaRPr>
          </a:p>
          <a:p>
            <a:r>
              <a:rPr lang="en-US" altLang="ko-KR" sz="1200" b="1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다시 </a:t>
            </a:r>
            <a:r>
              <a:rPr lang="en-US" altLang="ko-KR" sz="1200" dirty="0" err="1">
                <a:solidFill>
                  <a:srgbClr val="0000FF"/>
                </a:solidFill>
                <a:latin typeface="+mj-ea"/>
              </a:rPr>
              <a:t>mybatisMapper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패키지를 선택하고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동일한 방법으로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</a:rPr>
              <a:t>파일을 생성합니다</a:t>
            </a:r>
            <a:r>
              <a:rPr lang="en-US" altLang="ko-KR" sz="1200" dirty="0">
                <a:latin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BDA7-2E72-40D6-BC43-24BBAC1F6009}"/>
              </a:ext>
            </a:extLst>
          </p:cNvPr>
          <p:cNvSpPr txBox="1"/>
          <p:nvPr/>
        </p:nvSpPr>
        <p:spPr>
          <a:xfrm>
            <a:off x="688169" y="5116504"/>
            <a:ext cx="40612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2"/>
              </a:rPr>
              <a:t>[</a:t>
            </a:r>
            <a:r>
              <a:rPr lang="ko-KR" altLang="en-US" sz="1400" dirty="0">
                <a:hlinkClick r:id="rId2"/>
              </a:rPr>
              <a:t>참고</a:t>
            </a:r>
            <a:r>
              <a:rPr lang="en-US" altLang="ko-KR" sz="1400" dirty="0">
                <a:hlinkClick r:id="rId2"/>
              </a:rPr>
              <a:t>] </a:t>
            </a:r>
            <a:r>
              <a:rPr lang="ko-KR" altLang="en-US" sz="1400" dirty="0" err="1"/>
              <a:t>마이바티스</a:t>
            </a:r>
            <a:r>
              <a:rPr lang="ko-KR" altLang="en-US" sz="1400" dirty="0"/>
              <a:t> 한글 매뉴얼 사이트 주소</a:t>
            </a:r>
            <a:r>
              <a:rPr lang="en-US" altLang="ko-KR" sz="1400" dirty="0"/>
              <a:t>.</a:t>
            </a:r>
            <a:endParaRPr lang="en-US" altLang="ko-KR" sz="1400" dirty="0">
              <a:hlinkClick r:id="rId2"/>
            </a:endParaRPr>
          </a:p>
          <a:p>
            <a:r>
              <a:rPr lang="en-US" altLang="ko-KR" sz="1400" dirty="0">
                <a:hlinkClick r:id="rId2"/>
              </a:rPr>
              <a:t>https://mybatis.org/mybatis-3/ko/index.html</a:t>
            </a:r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err="1">
                <a:hlinkClick r:id="rId3"/>
              </a:rPr>
              <a:t>mybatis.org</a:t>
            </a:r>
            <a:r>
              <a:rPr lang="en-US" altLang="ko-KR" sz="1400" dirty="0">
                <a:hlinkClick r:id="rId3"/>
              </a:rPr>
              <a:t>/</a:t>
            </a:r>
            <a:r>
              <a:rPr lang="en-US" altLang="ko-KR" sz="1400" dirty="0" err="1">
                <a:hlinkClick r:id="rId3"/>
              </a:rPr>
              <a:t>mybatis</a:t>
            </a:r>
            <a:r>
              <a:rPr lang="en-US" altLang="ko-KR" sz="1400" dirty="0">
                <a:hlinkClick r:id="rId3"/>
              </a:rPr>
              <a:t>-3/ko/</a:t>
            </a:r>
            <a:r>
              <a:rPr lang="en-US" altLang="ko-KR" sz="1400" dirty="0" err="1">
                <a:hlinkClick r:id="rId3"/>
              </a:rPr>
              <a:t>configuration.html</a:t>
            </a:r>
            <a:endParaRPr lang="en-US" altLang="ko-KR" sz="1400" dirty="0">
              <a:hlinkClick r:id="rId4"/>
            </a:endParaRPr>
          </a:p>
          <a:p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err="1">
                <a:hlinkClick r:id="rId4"/>
              </a:rPr>
              <a:t>mybatis.org</a:t>
            </a:r>
            <a:r>
              <a:rPr lang="en-US" altLang="ko-KR" sz="1400" dirty="0">
                <a:hlinkClick r:id="rId4"/>
              </a:rPr>
              <a:t>/</a:t>
            </a:r>
            <a:r>
              <a:rPr lang="en-US" altLang="ko-KR" sz="1400" dirty="0" err="1">
                <a:hlinkClick r:id="rId4"/>
              </a:rPr>
              <a:t>mybatis</a:t>
            </a:r>
            <a:r>
              <a:rPr lang="en-US" altLang="ko-KR" sz="1400" dirty="0">
                <a:hlinkClick r:id="rId4"/>
              </a:rPr>
              <a:t>-3/ko/</a:t>
            </a:r>
            <a:r>
              <a:rPr lang="en-US" altLang="ko-KR" sz="1400" dirty="0" err="1">
                <a:hlinkClick r:id="rId4"/>
              </a:rPr>
              <a:t>sqlmap-xml.html</a:t>
            </a:r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err="1">
                <a:hlinkClick r:id="rId5"/>
              </a:rPr>
              <a:t>mybatis.org</a:t>
            </a:r>
            <a:r>
              <a:rPr lang="en-US" altLang="ko-KR" sz="1400" dirty="0">
                <a:hlinkClick r:id="rId5"/>
              </a:rPr>
              <a:t>/</a:t>
            </a:r>
            <a:r>
              <a:rPr lang="en-US" altLang="ko-KR" sz="1400" dirty="0" err="1">
                <a:hlinkClick r:id="rId5"/>
              </a:rPr>
              <a:t>mybatis</a:t>
            </a:r>
            <a:r>
              <a:rPr lang="en-US" altLang="ko-KR" sz="1400" dirty="0">
                <a:hlinkClick r:id="rId5"/>
              </a:rPr>
              <a:t>-3/ko/dynamic-</a:t>
            </a:r>
            <a:r>
              <a:rPr lang="en-US" altLang="ko-KR" sz="1400" dirty="0" err="1">
                <a:hlinkClick r:id="rId5"/>
              </a:rPr>
              <a:t>sql.html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49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244335"/>
            <a:ext cx="733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MybatisConfig.xml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35224" y="1539113"/>
            <a:ext cx="6094642" cy="5318887"/>
            <a:chOff x="408333" y="1947863"/>
            <a:chExt cx="8297517" cy="773430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" y="1947863"/>
              <a:ext cx="8267700" cy="296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33" y="4910141"/>
              <a:ext cx="8172450" cy="477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9DBD92-9269-497D-860E-26CC71701538}"/>
              </a:ext>
            </a:extLst>
          </p:cNvPr>
          <p:cNvCxnSpPr/>
          <p:nvPr/>
        </p:nvCxnSpPr>
        <p:spPr>
          <a:xfrm>
            <a:off x="2000250" y="1704975"/>
            <a:ext cx="2143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64048C-96B2-46EC-B758-B40E10A6D8C3}"/>
              </a:ext>
            </a:extLst>
          </p:cNvPr>
          <p:cNvSpPr txBox="1"/>
          <p:nvPr/>
        </p:nvSpPr>
        <p:spPr>
          <a:xfrm>
            <a:off x="1829930" y="1410197"/>
            <a:ext cx="3143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pro23/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/MybatisConfig.xml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29753-8F62-4BE9-B743-A3777B482C9A}"/>
              </a:ext>
            </a:extLst>
          </p:cNvPr>
          <p:cNvSpPr txBox="1"/>
          <p:nvPr/>
        </p:nvSpPr>
        <p:spPr>
          <a:xfrm>
            <a:off x="2896541" y="6364824"/>
            <a:ext cx="26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/MemberMapper.xml</a:t>
            </a:r>
            <a:endParaRPr lang="ko-KR" altLang="en-US" sz="12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7DDC2B2-857B-457E-A3D9-EEBAF370D91E}"/>
              </a:ext>
            </a:extLst>
          </p:cNvPr>
          <p:cNvCxnSpPr>
            <a:cxnSpLocks/>
          </p:cNvCxnSpPr>
          <p:nvPr/>
        </p:nvCxnSpPr>
        <p:spPr>
          <a:xfrm>
            <a:off x="3026879" y="6286500"/>
            <a:ext cx="17641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244335"/>
            <a:ext cx="733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b="1" dirty="0"/>
              <a:t>pro23/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/MybatisConfig.xml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39355" y="568360"/>
            <a:ext cx="69330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4048C-96B2-46EC-B758-B40E10A6D8C3}"/>
              </a:ext>
            </a:extLst>
          </p:cNvPr>
          <p:cNvSpPr txBox="1"/>
          <p:nvPr/>
        </p:nvSpPr>
        <p:spPr>
          <a:xfrm>
            <a:off x="763648" y="1491338"/>
            <a:ext cx="76167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&lt;?xml version="1.0" encoding="UTF-8" ?&gt;</a:t>
            </a:r>
          </a:p>
          <a:p>
            <a:r>
              <a:rPr lang="en-US" altLang="ko-KR" sz="1200" b="1" dirty="0"/>
              <a:t>&lt;!DOCTYPE </a:t>
            </a:r>
            <a:r>
              <a:rPr lang="en-US" altLang="ko-KR" sz="1200" b="1" dirty="0">
                <a:solidFill>
                  <a:srgbClr val="FF0000"/>
                </a:solidFill>
              </a:rPr>
              <a:t>configuration</a:t>
            </a:r>
            <a:r>
              <a:rPr lang="en-US" altLang="ko-KR" sz="1200" b="1" dirty="0"/>
              <a:t> PUBLIC "-//mybatis.org//DTD Config 3.0//EN"</a:t>
            </a:r>
          </a:p>
          <a:p>
            <a:r>
              <a:rPr lang="en-US" altLang="ko-KR" sz="1200" b="1" dirty="0"/>
              <a:t>	"http://mybatis.org/</a:t>
            </a:r>
            <a:r>
              <a:rPr lang="en-US" altLang="ko-KR" sz="1200" b="1" dirty="0" err="1"/>
              <a:t>dtd</a:t>
            </a:r>
            <a:r>
              <a:rPr lang="en-US" altLang="ko-KR" sz="1200" b="1" dirty="0"/>
              <a:t>/</a:t>
            </a:r>
            <a:r>
              <a:rPr lang="en-US" altLang="ko-KR" sz="1200" b="1" dirty="0">
                <a:solidFill>
                  <a:srgbClr val="FF0000"/>
                </a:solidFill>
              </a:rPr>
              <a:t>mybatis-3-config.dtd</a:t>
            </a:r>
            <a:r>
              <a:rPr lang="en-US" altLang="ko-KR" sz="1200" b="1" dirty="0"/>
              <a:t>"&gt;</a:t>
            </a:r>
          </a:p>
          <a:p>
            <a:r>
              <a:rPr lang="en-US" altLang="ko-KR" sz="1200" b="1" dirty="0"/>
              <a:t>&lt;configuration&gt;</a:t>
            </a:r>
          </a:p>
          <a:p>
            <a:r>
              <a:rPr lang="en-US" altLang="ko-KR" sz="1200" b="1" dirty="0"/>
              <a:t>    &lt;</a:t>
            </a:r>
            <a:r>
              <a:rPr lang="en-US" altLang="ko-KR" sz="1200" b="1" dirty="0" err="1"/>
              <a:t>typeAliases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b="1" dirty="0"/>
              <a:t>        &lt;</a:t>
            </a:r>
            <a:r>
              <a:rPr lang="en-US" altLang="ko-KR" sz="1200" b="1" dirty="0" err="1"/>
              <a:t>typeAlias</a:t>
            </a:r>
            <a:r>
              <a:rPr lang="en-US" altLang="ko-KR" sz="1200" b="1" dirty="0"/>
              <a:t> alias="member" type="</a:t>
            </a:r>
            <a:r>
              <a:rPr lang="en-US" altLang="ko-KR" sz="1200" b="1" dirty="0" err="1"/>
              <a:t>member.MemberVO</a:t>
            </a:r>
            <a:r>
              <a:rPr lang="en-US" altLang="ko-KR" sz="1200" b="1" dirty="0"/>
              <a:t>"/&gt;</a:t>
            </a:r>
          </a:p>
          <a:p>
            <a:r>
              <a:rPr lang="en-US" altLang="ko-KR" sz="1200" b="1" dirty="0"/>
              <a:t>    &lt;/</a:t>
            </a:r>
            <a:r>
              <a:rPr lang="en-US" altLang="ko-KR" sz="1200" b="1" dirty="0" err="1"/>
              <a:t>typeAliases</a:t>
            </a:r>
            <a:r>
              <a:rPr lang="en-US" altLang="ko-KR" sz="1200" b="1" dirty="0"/>
              <a:t>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데이터베이스 연결을 설정합니다</a:t>
            </a:r>
            <a:r>
              <a:rPr lang="en-US" altLang="ko-KR" sz="1000" dirty="0">
                <a:solidFill>
                  <a:srgbClr val="006600"/>
                </a:solidFill>
              </a:rPr>
              <a:t>. --&gt;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 err="1">
                <a:solidFill>
                  <a:srgbClr val="006600"/>
                </a:solidFill>
              </a:rPr>
              <a:t>여러개의</a:t>
            </a:r>
            <a:r>
              <a:rPr lang="ko-KR" altLang="en-US" sz="1000" dirty="0">
                <a:solidFill>
                  <a:srgbClr val="006600"/>
                </a:solidFill>
              </a:rPr>
              <a:t> 연결 설정을 구성할 수 있음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단 </a:t>
            </a:r>
            <a:r>
              <a:rPr lang="en-US" altLang="ko-KR" sz="1000" dirty="0">
                <a:solidFill>
                  <a:srgbClr val="006600"/>
                </a:solidFill>
              </a:rPr>
              <a:t>id</a:t>
            </a:r>
            <a:r>
              <a:rPr lang="ko-KR" altLang="en-US" sz="1000" dirty="0">
                <a:solidFill>
                  <a:srgbClr val="006600"/>
                </a:solidFill>
              </a:rPr>
              <a:t>가 달라야 함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en-US" altLang="ko-KR" sz="1000" dirty="0" err="1">
                <a:solidFill>
                  <a:srgbClr val="006600"/>
                </a:solidFill>
              </a:rPr>
              <a:t>SqlSessionFactory</a:t>
            </a:r>
            <a:r>
              <a:rPr lang="en-US" altLang="ko-KR" sz="1000" dirty="0">
                <a:solidFill>
                  <a:srgbClr val="006600"/>
                </a:solidFill>
              </a:rPr>
              <a:t> </a:t>
            </a:r>
            <a:r>
              <a:rPr lang="ko-KR" altLang="en-US" sz="1000" dirty="0">
                <a:solidFill>
                  <a:srgbClr val="006600"/>
                </a:solidFill>
              </a:rPr>
              <a:t>생성 시에 </a:t>
            </a:r>
            <a:r>
              <a:rPr lang="en-US" altLang="ko-KR" sz="1000" dirty="0" err="1">
                <a:solidFill>
                  <a:srgbClr val="006600"/>
                </a:solidFill>
              </a:rPr>
              <a:t>SqlSessionFactoryBuilder</a:t>
            </a:r>
            <a:r>
              <a:rPr lang="en-US" altLang="ko-KR" sz="1000" dirty="0">
                <a:solidFill>
                  <a:srgbClr val="006600"/>
                </a:solidFill>
              </a:rPr>
              <a:t> </a:t>
            </a:r>
            <a:r>
              <a:rPr lang="ko-KR" altLang="en-US" sz="1000" dirty="0">
                <a:solidFill>
                  <a:srgbClr val="006600"/>
                </a:solidFill>
              </a:rPr>
              <a:t>에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</a:t>
            </a:r>
            <a:r>
              <a:rPr lang="en-US" altLang="ko-KR" sz="1000" dirty="0">
                <a:solidFill>
                  <a:srgbClr val="006600"/>
                </a:solidFill>
              </a:rPr>
              <a:t>environment </a:t>
            </a:r>
            <a:r>
              <a:rPr lang="en-US" altLang="ko-KR" sz="1000" dirty="0" err="1">
                <a:solidFill>
                  <a:srgbClr val="006600"/>
                </a:solidFill>
              </a:rPr>
              <a:t>environment</a:t>
            </a:r>
            <a:r>
              <a:rPr lang="en-US" altLang="ko-KR" sz="1000" dirty="0">
                <a:solidFill>
                  <a:srgbClr val="006600"/>
                </a:solidFill>
              </a:rPr>
              <a:t> </a:t>
            </a:r>
            <a:r>
              <a:rPr lang="ko-KR" altLang="en-US" sz="1000" dirty="0">
                <a:solidFill>
                  <a:srgbClr val="006600"/>
                </a:solidFill>
              </a:rPr>
              <a:t>옵션을 주지 않을 때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디폴트로 로드되는 환경의 </a:t>
            </a:r>
            <a:r>
              <a:rPr lang="en-US" altLang="ko-KR" sz="1000" dirty="0">
                <a:solidFill>
                  <a:srgbClr val="006600"/>
                </a:solidFill>
              </a:rPr>
              <a:t>id</a:t>
            </a:r>
            <a:r>
              <a:rPr lang="ko-KR" altLang="en-US" sz="1000" dirty="0">
                <a:solidFill>
                  <a:srgbClr val="006600"/>
                </a:solidFill>
              </a:rPr>
              <a:t>를 </a:t>
            </a:r>
            <a:r>
              <a:rPr lang="en-US" altLang="ko-KR" sz="1000" dirty="0">
                <a:solidFill>
                  <a:srgbClr val="006600"/>
                </a:solidFill>
              </a:rPr>
              <a:t>default </a:t>
            </a:r>
            <a:r>
              <a:rPr lang="ko-KR" altLang="en-US" sz="1000" dirty="0">
                <a:solidFill>
                  <a:srgbClr val="006600"/>
                </a:solidFill>
              </a:rPr>
              <a:t>설정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  <a:endParaRPr lang="en-US" altLang="ko-KR" sz="1000" b="1" dirty="0">
              <a:solidFill>
                <a:srgbClr val="006600"/>
              </a:solidFill>
            </a:endParaRPr>
          </a:p>
          <a:p>
            <a:r>
              <a:rPr lang="en-US" altLang="ko-KR" sz="1200" b="1" dirty="0"/>
              <a:t>    &lt;environments default="development"&gt;</a:t>
            </a:r>
          </a:p>
          <a:p>
            <a:r>
              <a:rPr lang="en-US" altLang="ko-KR" sz="1200" b="1" dirty="0"/>
              <a:t>        &lt;environment id="development"&gt;</a:t>
            </a:r>
          </a:p>
          <a:p>
            <a:r>
              <a:rPr lang="en-US" altLang="ko-KR" sz="1200" b="1" dirty="0"/>
              <a:t>            &lt;</a:t>
            </a:r>
            <a:r>
              <a:rPr lang="en-US" altLang="ko-KR" sz="1200" b="1" dirty="0" err="1"/>
              <a:t>transactionManager</a:t>
            </a:r>
            <a:r>
              <a:rPr lang="en-US" altLang="ko-KR" sz="1200" b="1" dirty="0"/>
              <a:t> type="JDBC"/&gt;</a:t>
            </a:r>
          </a:p>
          <a:p>
            <a:r>
              <a:rPr lang="en-US" altLang="ko-KR" sz="1200" b="1" dirty="0"/>
              <a:t>                &lt;</a:t>
            </a:r>
            <a:r>
              <a:rPr lang="en-US" altLang="ko-KR" sz="1200" b="1" dirty="0" err="1"/>
              <a:t>dataSource</a:t>
            </a:r>
            <a:r>
              <a:rPr lang="en-US" altLang="ko-KR" sz="1200" b="1" dirty="0"/>
              <a:t>  type="POOLED"&gt;</a:t>
            </a:r>
          </a:p>
          <a:p>
            <a:r>
              <a:rPr lang="en-US" altLang="ko-KR" sz="1200" b="1" dirty="0"/>
              <a:t>		</a:t>
            </a:r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연결설정을 직접 명시한 경우</a:t>
            </a:r>
            <a:r>
              <a:rPr lang="en-US" altLang="ko-KR" sz="1000" dirty="0">
                <a:solidFill>
                  <a:srgbClr val="006600"/>
                </a:solidFill>
              </a:rPr>
              <a:t>(properties </a:t>
            </a:r>
            <a:r>
              <a:rPr lang="ko-KR" altLang="en-US" sz="1000" dirty="0">
                <a:solidFill>
                  <a:srgbClr val="006600"/>
                </a:solidFill>
              </a:rPr>
              <a:t>파일을 사용하지 않음</a:t>
            </a:r>
            <a:r>
              <a:rPr lang="en-US" altLang="ko-KR" sz="1000" dirty="0">
                <a:solidFill>
                  <a:srgbClr val="006600"/>
                </a:solidFill>
              </a:rPr>
              <a:t>) --&gt;</a:t>
            </a:r>
          </a:p>
          <a:p>
            <a:r>
              <a:rPr lang="en-US" altLang="ko-KR" sz="1200" b="1" dirty="0"/>
              <a:t>                    &lt;property name="driver" value="</a:t>
            </a:r>
            <a:r>
              <a:rPr lang="en-US" altLang="ko-KR" sz="1200" b="1" dirty="0" err="1"/>
              <a:t>oracle.jdbc.driver.OracleDriver</a:t>
            </a:r>
            <a:r>
              <a:rPr lang="en-US" altLang="ko-KR" sz="1200" b="1" dirty="0"/>
              <a:t>" /&gt;</a:t>
            </a:r>
          </a:p>
          <a:p>
            <a:r>
              <a:rPr lang="en-US" altLang="ko-KR" sz="1200" b="1" dirty="0"/>
              <a:t>                    &lt;property name="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"    value="</a:t>
            </a:r>
            <a:r>
              <a:rPr lang="en-US" altLang="ko-KR" sz="1200" b="1" dirty="0" err="1"/>
              <a:t>jdbc:oracle:thin</a:t>
            </a:r>
            <a:r>
              <a:rPr lang="en-US" altLang="ko-KR" sz="1200" b="1" dirty="0"/>
              <a:t>:@172.16.5.31:1521:orcl" /&gt;</a:t>
            </a:r>
          </a:p>
          <a:p>
            <a:r>
              <a:rPr lang="en-US" altLang="ko-KR" sz="1200" b="1" dirty="0"/>
              <a:t>                    &lt;property name="username" value="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" /&gt;</a:t>
            </a:r>
          </a:p>
          <a:p>
            <a:r>
              <a:rPr lang="en-US" altLang="ko-KR" sz="1200" b="1" dirty="0"/>
              <a:t>                    &lt;property name="password" value="oracle4U"/&gt;</a:t>
            </a:r>
          </a:p>
          <a:p>
            <a:r>
              <a:rPr lang="en-US" altLang="ko-KR" sz="1200" b="1" dirty="0"/>
              <a:t>                &lt;/</a:t>
            </a:r>
            <a:r>
              <a:rPr lang="en-US" altLang="ko-KR" sz="1200" b="1" dirty="0" err="1"/>
              <a:t>dataSource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b="1" dirty="0"/>
              <a:t>        &lt;/environment&gt;</a:t>
            </a:r>
          </a:p>
          <a:p>
            <a:r>
              <a:rPr lang="en-US" altLang="ko-KR" sz="1200" b="1" dirty="0"/>
              <a:t>    &lt;/environments&gt;</a:t>
            </a:r>
          </a:p>
          <a:p>
            <a:r>
              <a:rPr lang="en-US" altLang="ko-KR" sz="1200" b="1" dirty="0"/>
              <a:t>    &lt;mappers&gt;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SQL</a:t>
            </a:r>
            <a:r>
              <a:rPr lang="ko-KR" altLang="en-US" sz="1000" dirty="0">
                <a:solidFill>
                  <a:srgbClr val="006600"/>
                </a:solidFill>
              </a:rPr>
              <a:t>문이 설정된 </a:t>
            </a:r>
            <a:r>
              <a:rPr lang="ko-KR" altLang="en-US" sz="1000" dirty="0" err="1">
                <a:solidFill>
                  <a:srgbClr val="006600"/>
                </a:solidFill>
              </a:rPr>
              <a:t>매퍼</a:t>
            </a:r>
            <a:r>
              <a:rPr lang="en-US" altLang="ko-KR" sz="1000" dirty="0">
                <a:solidFill>
                  <a:srgbClr val="006600"/>
                </a:solidFill>
              </a:rPr>
              <a:t>XML </a:t>
            </a:r>
            <a:r>
              <a:rPr lang="ko-KR" altLang="en-US" sz="1000" dirty="0">
                <a:solidFill>
                  <a:srgbClr val="006600"/>
                </a:solidFill>
              </a:rPr>
              <a:t>파일을 읽음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en-US" altLang="ko-KR" sz="1000" dirty="0" err="1">
                <a:solidFill>
                  <a:srgbClr val="006600"/>
                </a:solidFill>
              </a:rPr>
              <a:t>src</a:t>
            </a:r>
            <a:r>
              <a:rPr lang="ko-KR" altLang="en-US" sz="1000" dirty="0">
                <a:solidFill>
                  <a:srgbClr val="006600"/>
                </a:solidFill>
              </a:rPr>
              <a:t>를 상대경로 기준으로 </a:t>
            </a:r>
            <a:r>
              <a:rPr lang="ko-KR" altLang="en-US" sz="1000" dirty="0" err="1">
                <a:solidFill>
                  <a:srgbClr val="006600"/>
                </a:solidFill>
              </a:rPr>
              <a:t>매퍼파일이</a:t>
            </a:r>
            <a:r>
              <a:rPr lang="ko-KR" altLang="en-US" sz="1000" dirty="0">
                <a:solidFill>
                  <a:srgbClr val="006600"/>
                </a:solidFill>
              </a:rPr>
              <a:t> 존재하는 경로와 </a:t>
            </a:r>
            <a:r>
              <a:rPr lang="ko-KR" altLang="en-US" sz="1000" dirty="0" err="1">
                <a:solidFill>
                  <a:srgbClr val="006600"/>
                </a:solidFill>
              </a:rPr>
              <a:t>매퍼파일명을</a:t>
            </a:r>
            <a:r>
              <a:rPr lang="ko-KR" altLang="en-US" sz="1000" dirty="0">
                <a:solidFill>
                  <a:srgbClr val="006600"/>
                </a:solidFill>
              </a:rPr>
              <a:t> 기술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200" b="1" dirty="0"/>
              <a:t>        &lt;mapper resource="</a:t>
            </a:r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/MemberMapper.xml"/&gt;</a:t>
            </a:r>
          </a:p>
          <a:p>
            <a:r>
              <a:rPr lang="en-US" altLang="ko-KR" sz="1200" b="1" dirty="0"/>
              <a:t>    &lt;/mappers&gt;</a:t>
            </a:r>
          </a:p>
          <a:p>
            <a:r>
              <a:rPr lang="en-US" altLang="ko-KR" sz="1200" b="1" dirty="0"/>
              <a:t>&lt;/configuration&gt;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579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00809"/>
            <a:ext cx="724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MemberMapper.xml</a:t>
            </a:r>
            <a:r>
              <a:rPr lang="ko-KR" altLang="en-US" sz="1200" dirty="0">
                <a:latin typeface="+mj-ea"/>
                <a:ea typeface="+mj-ea"/>
              </a:rPr>
              <a:t>을 다음과 같이 작성하여 회원 기능과 관련된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12877" y="1867261"/>
            <a:ext cx="6902105" cy="4711144"/>
            <a:chOff x="432974" y="762000"/>
            <a:chExt cx="8268114" cy="639417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3" y="762000"/>
              <a:ext cx="8258175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74" y="6098895"/>
              <a:ext cx="8248650" cy="105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6B70D6-210A-4DD2-ADDA-9B51D46B15F1}"/>
              </a:ext>
            </a:extLst>
          </p:cNvPr>
          <p:cNvCxnSpPr>
            <a:cxnSpLocks/>
          </p:cNvCxnSpPr>
          <p:nvPr/>
        </p:nvCxnSpPr>
        <p:spPr>
          <a:xfrm>
            <a:off x="1638300" y="2038350"/>
            <a:ext cx="2505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012C86-911E-44A7-91DC-CA093751CD42}"/>
              </a:ext>
            </a:extLst>
          </p:cNvPr>
          <p:cNvSpPr txBox="1"/>
          <p:nvPr/>
        </p:nvSpPr>
        <p:spPr>
          <a:xfrm>
            <a:off x="1380694" y="1716624"/>
            <a:ext cx="3350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pro23/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/MemberMapper.xml</a:t>
            </a:r>
            <a:endParaRPr lang="ko-KR" altLang="en-US" sz="12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C1D557-B085-4AB7-9615-C4981C4CDA8A}"/>
              </a:ext>
            </a:extLst>
          </p:cNvPr>
          <p:cNvCxnSpPr>
            <a:cxnSpLocks/>
          </p:cNvCxnSpPr>
          <p:nvPr/>
        </p:nvCxnSpPr>
        <p:spPr>
          <a:xfrm>
            <a:off x="2452981" y="3343275"/>
            <a:ext cx="113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768171-2B85-48F3-A2F2-128FFAF9B166}"/>
              </a:ext>
            </a:extLst>
          </p:cNvPr>
          <p:cNvSpPr txBox="1"/>
          <p:nvPr/>
        </p:nvSpPr>
        <p:spPr>
          <a:xfrm>
            <a:off x="3154116" y="2975422"/>
            <a:ext cx="1384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“</a:t>
            </a:r>
            <a:r>
              <a:rPr lang="en-US" altLang="ko-KR" sz="1200" b="1" dirty="0" err="1"/>
              <a:t>MemberMapper</a:t>
            </a:r>
            <a:r>
              <a:rPr lang="en-US" altLang="ko-KR" sz="1200" b="1" dirty="0"/>
              <a:t>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00809"/>
            <a:ext cx="724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b="1" dirty="0"/>
              <a:t>pro23/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mybatisMapper</a:t>
            </a:r>
            <a:r>
              <a:rPr lang="en-US" altLang="ko-KR" sz="1200" b="1" dirty="0"/>
              <a:t>/MemberMapper.xml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2A0C3-9E3C-49DC-B3CB-E103B80C40AF}"/>
              </a:ext>
            </a:extLst>
          </p:cNvPr>
          <p:cNvSpPr txBox="1"/>
          <p:nvPr/>
        </p:nvSpPr>
        <p:spPr>
          <a:xfrm>
            <a:off x="616226" y="1777808"/>
            <a:ext cx="5264583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&lt;?xml version=</a:t>
            </a:r>
            <a:r>
              <a:rPr lang="en-US" altLang="ko-KR" sz="1000" i="1" dirty="0"/>
              <a:t>"1.0" encoding="UTF-8" ?&gt;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en-US" altLang="ko-KR" sz="1000" dirty="0" err="1">
                <a:solidFill>
                  <a:srgbClr val="006600"/>
                </a:solidFill>
              </a:rPr>
              <a:t>myBatis</a:t>
            </a:r>
            <a:r>
              <a:rPr lang="en-US" altLang="ko-KR" sz="1000" dirty="0">
                <a:solidFill>
                  <a:srgbClr val="006600"/>
                </a:solidFill>
              </a:rPr>
              <a:t> SQL-</a:t>
            </a:r>
            <a:r>
              <a:rPr lang="ko-KR" altLang="en-US" sz="1000" dirty="0" err="1">
                <a:solidFill>
                  <a:srgbClr val="006600"/>
                </a:solidFill>
              </a:rPr>
              <a:t>매퍼파일임을</a:t>
            </a:r>
            <a:r>
              <a:rPr lang="ko-KR" altLang="en-US" sz="1000" dirty="0">
                <a:solidFill>
                  <a:srgbClr val="006600"/>
                </a:solidFill>
              </a:rPr>
              <a:t> 선언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000" dirty="0"/>
              <a:t>&lt;!DOCTYPE </a:t>
            </a:r>
            <a:r>
              <a:rPr lang="en-US" altLang="ko-KR" sz="1000" b="1" dirty="0">
                <a:solidFill>
                  <a:srgbClr val="FF0000"/>
                </a:solidFill>
              </a:rPr>
              <a:t>mapper </a:t>
            </a:r>
            <a:r>
              <a:rPr lang="en-US" altLang="ko-KR" sz="1000" dirty="0"/>
              <a:t>PUBLIC "-//mybatis.org//DTD Mapper 3.0//EN"</a:t>
            </a:r>
          </a:p>
          <a:p>
            <a:r>
              <a:rPr lang="en-US" altLang="ko-KR" sz="1000" dirty="0"/>
              <a:t>  "http://mybatis.org/</a:t>
            </a:r>
            <a:r>
              <a:rPr lang="en-US" altLang="ko-KR" sz="1000" dirty="0" err="1"/>
              <a:t>dtd</a:t>
            </a:r>
            <a:r>
              <a:rPr lang="en-US" altLang="ko-KR" sz="1000" dirty="0"/>
              <a:t>/</a:t>
            </a:r>
            <a:r>
              <a:rPr lang="en-US" altLang="ko-KR" sz="1000" b="1" dirty="0">
                <a:solidFill>
                  <a:srgbClr val="FF0000"/>
                </a:solidFill>
              </a:rPr>
              <a:t>mybatis-3-mapper.dtd</a:t>
            </a:r>
            <a:r>
              <a:rPr lang="en-US" altLang="ko-KR" sz="1000" dirty="0"/>
              <a:t>"&gt;</a:t>
            </a:r>
          </a:p>
          <a:p>
            <a:endParaRPr lang="ko-KR" altLang="en-US" sz="1000" dirty="0"/>
          </a:p>
          <a:p>
            <a:r>
              <a:rPr lang="en-US" altLang="ko-KR" sz="1000" dirty="0">
                <a:solidFill>
                  <a:srgbClr val="006600"/>
                </a:solidFill>
              </a:rPr>
              <a:t>&lt;!-- "</a:t>
            </a:r>
            <a:r>
              <a:rPr lang="ko-KR" altLang="en-US" sz="1000" dirty="0">
                <a:solidFill>
                  <a:srgbClr val="006600"/>
                </a:solidFill>
              </a:rPr>
              <a:t>확장자를 제외한 파일이름</a:t>
            </a:r>
            <a:r>
              <a:rPr lang="en-US" altLang="ko-KR" sz="1000" dirty="0">
                <a:solidFill>
                  <a:srgbClr val="006600"/>
                </a:solidFill>
              </a:rPr>
              <a:t>"</a:t>
            </a:r>
            <a:r>
              <a:rPr lang="ko-KR" altLang="en-US" sz="1000" dirty="0">
                <a:solidFill>
                  <a:srgbClr val="006600"/>
                </a:solidFill>
              </a:rPr>
              <a:t>으로 </a:t>
            </a:r>
            <a:r>
              <a:rPr lang="en-US" altLang="ko-KR" sz="1000" dirty="0">
                <a:solidFill>
                  <a:srgbClr val="006600"/>
                </a:solidFill>
              </a:rPr>
              <a:t>MemberMapper.xml</a:t>
            </a:r>
            <a:r>
              <a:rPr lang="ko-KR" altLang="en-US" sz="1000" dirty="0">
                <a:solidFill>
                  <a:srgbClr val="006600"/>
                </a:solidFill>
              </a:rPr>
              <a:t>의 네임스페이스를 지정합니다</a:t>
            </a:r>
            <a:r>
              <a:rPr lang="en-US" altLang="ko-KR" sz="1000" dirty="0">
                <a:solidFill>
                  <a:srgbClr val="006600"/>
                </a:solidFill>
              </a:rPr>
              <a:t>. --&gt;</a:t>
            </a:r>
          </a:p>
          <a:p>
            <a:r>
              <a:rPr lang="en-US" altLang="ko-KR" sz="1000" dirty="0"/>
              <a:t>&lt;mapper namespace=</a:t>
            </a:r>
            <a:r>
              <a:rPr lang="en-US" altLang="ko-KR" sz="1000" i="1" dirty="0"/>
              <a:t>"</a:t>
            </a:r>
            <a:r>
              <a:rPr lang="en-US" altLang="ko-KR" sz="1000" i="1" dirty="0" err="1"/>
              <a:t>MemberMapper</a:t>
            </a:r>
            <a:r>
              <a:rPr lang="en-US" altLang="ko-KR" sz="1000" i="1" dirty="0"/>
              <a:t>"&gt;</a:t>
            </a:r>
          </a:p>
          <a:p>
            <a:endParaRPr lang="ko-KR" altLang="en-US" sz="1000" dirty="0">
              <a:solidFill>
                <a:srgbClr val="006600"/>
              </a:solidFill>
            </a:endParaRP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SQL</a:t>
            </a:r>
            <a:r>
              <a:rPr lang="ko-KR" altLang="en-US" sz="1000" dirty="0">
                <a:solidFill>
                  <a:srgbClr val="006600"/>
                </a:solidFill>
              </a:rPr>
              <a:t>문을 실행한 후 반환되는 레코드 각각의 형식을 설정합니다</a:t>
            </a:r>
            <a:r>
              <a:rPr lang="en-US" altLang="ko-KR" sz="1000" dirty="0">
                <a:solidFill>
                  <a:srgbClr val="006600"/>
                </a:solidFill>
              </a:rPr>
              <a:t>.--&gt;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type</a:t>
            </a:r>
            <a:r>
              <a:rPr lang="ko-KR" altLang="en-US" sz="1000" dirty="0">
                <a:solidFill>
                  <a:srgbClr val="006600"/>
                </a:solidFill>
              </a:rPr>
              <a:t>에 직접 클래스를 기술할 때는 패키지명</a:t>
            </a:r>
            <a:r>
              <a:rPr lang="en-US" altLang="ko-KR" sz="1000" dirty="0">
                <a:solidFill>
                  <a:srgbClr val="006600"/>
                </a:solidFill>
              </a:rPr>
              <a:t>.</a:t>
            </a:r>
            <a:r>
              <a:rPr lang="ko-KR" altLang="en-US" sz="1000" dirty="0">
                <a:solidFill>
                  <a:srgbClr val="006600"/>
                </a:solidFill>
              </a:rPr>
              <a:t>클래스명 형태로 기술해야 하며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endParaRPr lang="ko-KR" altLang="en-US" sz="1000" dirty="0">
              <a:solidFill>
                <a:srgbClr val="006600"/>
              </a:solidFill>
            </a:endParaRP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레코드의 컬럼 이름에 대해  </a:t>
            </a:r>
            <a:r>
              <a:rPr lang="en-US" altLang="ko-KR" sz="1000" dirty="0" err="1">
                <a:solidFill>
                  <a:srgbClr val="006600"/>
                </a:solidFill>
              </a:rPr>
              <a:t>memberVO</a:t>
            </a:r>
            <a:r>
              <a:rPr lang="ko-KR" altLang="en-US" sz="1000" dirty="0">
                <a:solidFill>
                  <a:srgbClr val="006600"/>
                </a:solidFill>
              </a:rPr>
              <a:t>의 동일 속성에 값을 설정합니다</a:t>
            </a:r>
            <a:r>
              <a:rPr lang="en-US" altLang="ko-KR" sz="1000" dirty="0">
                <a:solidFill>
                  <a:srgbClr val="006600"/>
                </a:solidFill>
              </a:rPr>
              <a:t>. --&gt;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테이블의 컬럼이름과 </a:t>
            </a:r>
            <a:r>
              <a:rPr lang="en-US" altLang="ko-KR" sz="1000" dirty="0" err="1">
                <a:solidFill>
                  <a:srgbClr val="006600"/>
                </a:solidFill>
              </a:rPr>
              <a:t>memberVO</a:t>
            </a:r>
            <a:r>
              <a:rPr lang="ko-KR" altLang="en-US" sz="1000" dirty="0">
                <a:solidFill>
                  <a:srgbClr val="006600"/>
                </a:solidFill>
              </a:rPr>
              <a:t>의 속성명이 동일하게 정의하는 것이 권장이며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아래의 </a:t>
            </a:r>
            <a:r>
              <a:rPr lang="en-US" altLang="ko-KR" sz="1000" dirty="0">
                <a:solidFill>
                  <a:srgbClr val="006600"/>
                </a:solidFill>
              </a:rPr>
              <a:t>property</a:t>
            </a:r>
            <a:r>
              <a:rPr lang="ko-KR" altLang="en-US" sz="1000" dirty="0">
                <a:solidFill>
                  <a:srgbClr val="006600"/>
                </a:solidFill>
              </a:rPr>
              <a:t>에는 </a:t>
            </a:r>
            <a:r>
              <a:rPr lang="en-US" altLang="ko-KR" sz="1000" dirty="0" err="1">
                <a:solidFill>
                  <a:srgbClr val="006600"/>
                </a:solidFill>
              </a:rPr>
              <a:t>memberVO</a:t>
            </a:r>
            <a:r>
              <a:rPr lang="en-US" altLang="ko-KR" sz="1000" dirty="0">
                <a:solidFill>
                  <a:srgbClr val="006600"/>
                </a:solidFill>
              </a:rPr>
              <a:t> </a:t>
            </a:r>
            <a:r>
              <a:rPr lang="ko-KR" altLang="en-US" sz="1000" dirty="0">
                <a:solidFill>
                  <a:srgbClr val="006600"/>
                </a:solidFill>
              </a:rPr>
              <a:t>속성명을 </a:t>
            </a:r>
            <a:r>
              <a:rPr lang="en-US" altLang="ko-KR" sz="1000" dirty="0">
                <a:solidFill>
                  <a:srgbClr val="006600"/>
                </a:solidFill>
              </a:rPr>
              <a:t>column</a:t>
            </a:r>
            <a:r>
              <a:rPr lang="ko-KR" altLang="en-US" sz="1000" dirty="0">
                <a:solidFill>
                  <a:srgbClr val="006600"/>
                </a:solidFill>
              </a:rPr>
              <a:t>에는 테이블의 컬럼이름 명시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000" dirty="0"/>
              <a:t>&lt;</a:t>
            </a:r>
            <a:r>
              <a:rPr lang="en-US" altLang="ko-KR" sz="1000" dirty="0" err="1"/>
              <a:t>resultMap</a:t>
            </a:r>
            <a:r>
              <a:rPr lang="en-US" altLang="ko-KR" sz="1000" dirty="0"/>
              <a:t> id=</a:t>
            </a:r>
            <a:r>
              <a:rPr lang="en-US" altLang="ko-KR" sz="1000" i="1" dirty="0"/>
              <a:t>"</a:t>
            </a:r>
            <a:r>
              <a:rPr lang="en-US" altLang="ko-KR" sz="1000" i="1" dirty="0" err="1"/>
              <a:t>memResult</a:t>
            </a:r>
            <a:r>
              <a:rPr lang="en-US" altLang="ko-KR" sz="1000" i="1" dirty="0"/>
              <a:t>" type="</a:t>
            </a:r>
            <a:r>
              <a:rPr lang="en-US" altLang="ko-KR" sz="1000" i="1" dirty="0" err="1"/>
              <a:t>member.MemberVO</a:t>
            </a:r>
            <a:r>
              <a:rPr lang="en-US" altLang="ko-KR" sz="1000" i="1" dirty="0"/>
              <a:t>"&gt;</a:t>
            </a:r>
          </a:p>
          <a:p>
            <a:r>
              <a:rPr lang="en-US" altLang="ko-KR" sz="1000" dirty="0"/>
              <a:t>&lt;result property=</a:t>
            </a:r>
            <a:r>
              <a:rPr lang="en-US" altLang="ko-KR" sz="1000" i="1" dirty="0"/>
              <a:t>"id" column="id" /&gt;</a:t>
            </a:r>
          </a:p>
          <a:p>
            <a:r>
              <a:rPr lang="en-US" altLang="ko-KR" sz="1000" dirty="0"/>
              <a:t>        &lt;result property=</a:t>
            </a:r>
            <a:r>
              <a:rPr lang="en-US" altLang="ko-KR" sz="1000" i="1" dirty="0"/>
              <a:t>"password" column="password" /&gt;</a:t>
            </a:r>
          </a:p>
          <a:p>
            <a:r>
              <a:rPr lang="en-US" altLang="ko-KR" sz="1000" dirty="0"/>
              <a:t>        &lt;result property=</a:t>
            </a:r>
            <a:r>
              <a:rPr lang="en-US" altLang="ko-KR" sz="1000" i="1" dirty="0"/>
              <a:t>"name" column="name" /&gt;</a:t>
            </a:r>
          </a:p>
          <a:p>
            <a:r>
              <a:rPr lang="en-US" altLang="ko-KR" sz="1000" dirty="0"/>
              <a:t>        &lt;result property=</a:t>
            </a:r>
            <a:r>
              <a:rPr lang="en-US" altLang="ko-KR" sz="1000" i="1" dirty="0"/>
              <a:t>"email" column="email" /&gt;</a:t>
            </a:r>
          </a:p>
          <a:p>
            <a:r>
              <a:rPr lang="en-US" altLang="ko-KR" sz="1000" dirty="0"/>
              <a:t>        &lt;result property=</a:t>
            </a:r>
            <a:r>
              <a:rPr lang="en-US" altLang="ko-KR" sz="1000" i="1" dirty="0"/>
              <a:t>"</a:t>
            </a:r>
            <a:r>
              <a:rPr lang="en-US" altLang="ko-KR" sz="1000" i="1" dirty="0" err="1"/>
              <a:t>joinDate</a:t>
            </a:r>
            <a:r>
              <a:rPr lang="en-US" altLang="ko-KR" sz="1000" i="1" dirty="0"/>
              <a:t>" column="</a:t>
            </a:r>
            <a:r>
              <a:rPr lang="en-US" altLang="ko-KR" sz="1000" i="1" dirty="0" err="1"/>
              <a:t>joinDate</a:t>
            </a:r>
            <a:r>
              <a:rPr lang="en-US" altLang="ko-KR" sz="1000" i="1" dirty="0"/>
              <a:t>" /&gt;</a:t>
            </a:r>
          </a:p>
          <a:p>
            <a:r>
              <a:rPr lang="en-US" altLang="ko-KR" sz="1000" dirty="0"/>
              <a:t>&lt;/</a:t>
            </a:r>
            <a:r>
              <a:rPr lang="en-US" altLang="ko-KR" sz="1000" dirty="0" err="1"/>
              <a:t>resultMap</a:t>
            </a:r>
            <a:r>
              <a:rPr lang="en-US" altLang="ko-KR" sz="1000" dirty="0"/>
              <a:t>&gt; </a:t>
            </a:r>
          </a:p>
          <a:p>
            <a:endParaRPr lang="ko-KR" altLang="en-US" sz="1000" dirty="0"/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아래에 설정된 </a:t>
            </a:r>
            <a:r>
              <a:rPr lang="en-US" altLang="ko-KR" sz="1000" dirty="0">
                <a:solidFill>
                  <a:srgbClr val="006600"/>
                </a:solidFill>
              </a:rPr>
              <a:t>SELECT</a:t>
            </a:r>
            <a:r>
              <a:rPr lang="ko-KR" altLang="en-US" sz="1000" dirty="0">
                <a:solidFill>
                  <a:srgbClr val="006600"/>
                </a:solidFill>
              </a:rPr>
              <a:t>문을 </a:t>
            </a:r>
            <a:r>
              <a:rPr lang="en-US" altLang="ko-KR" sz="1000" dirty="0">
                <a:solidFill>
                  <a:srgbClr val="006600"/>
                </a:solidFill>
              </a:rPr>
              <a:t>DAO</a:t>
            </a:r>
            <a:r>
              <a:rPr lang="ko-KR" altLang="en-US" sz="1000" dirty="0">
                <a:solidFill>
                  <a:srgbClr val="006600"/>
                </a:solidFill>
              </a:rPr>
              <a:t>에서 호출할 </a:t>
            </a:r>
            <a:r>
              <a:rPr lang="en-US" altLang="ko-KR" sz="1000" dirty="0">
                <a:solidFill>
                  <a:srgbClr val="006600"/>
                </a:solidFill>
              </a:rPr>
              <a:t>id</a:t>
            </a:r>
            <a:r>
              <a:rPr lang="ko-KR" altLang="en-US" sz="1000" dirty="0">
                <a:solidFill>
                  <a:srgbClr val="006600"/>
                </a:solidFill>
              </a:rPr>
              <a:t>를 설정하고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  <a:r>
              <a:rPr lang="ko-KR" altLang="en-US" sz="1000" dirty="0">
                <a:solidFill>
                  <a:srgbClr val="006600"/>
                </a:solidFill>
              </a:rPr>
              <a:t> 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SQL</a:t>
            </a:r>
            <a:r>
              <a:rPr lang="ko-KR" altLang="en-US" sz="1000" dirty="0">
                <a:solidFill>
                  <a:srgbClr val="006600"/>
                </a:solidFill>
              </a:rPr>
              <a:t>문을 호출하여 실행된 후 </a:t>
            </a:r>
            <a:r>
              <a:rPr lang="en-US" altLang="ko-KR" sz="1000" dirty="0">
                <a:solidFill>
                  <a:srgbClr val="006600"/>
                </a:solidFill>
              </a:rPr>
              <a:t>--&gt;</a:t>
            </a:r>
          </a:p>
          <a:p>
            <a:r>
              <a:rPr lang="ko-KR" altLang="en-US" sz="1000" dirty="0">
                <a:solidFill>
                  <a:srgbClr val="006600"/>
                </a:solidFill>
              </a:rPr>
              <a:t>    </a:t>
            </a:r>
            <a:r>
              <a:rPr lang="en-US" altLang="ko-KR" sz="1000" dirty="0">
                <a:solidFill>
                  <a:srgbClr val="006600"/>
                </a:solidFill>
              </a:rPr>
              <a:t>&lt;!-- </a:t>
            </a:r>
            <a:r>
              <a:rPr lang="ko-KR" altLang="en-US" sz="1000" dirty="0">
                <a:solidFill>
                  <a:srgbClr val="006600"/>
                </a:solidFill>
              </a:rPr>
              <a:t>반환되는 레코드가 저장될 </a:t>
            </a:r>
            <a:r>
              <a:rPr lang="ko-KR" altLang="en-US" sz="1000" dirty="0" err="1">
                <a:solidFill>
                  <a:srgbClr val="006600"/>
                </a:solidFill>
              </a:rPr>
              <a:t>결과맵의</a:t>
            </a:r>
            <a:r>
              <a:rPr lang="ko-KR" altLang="en-US" sz="1000" dirty="0">
                <a:solidFill>
                  <a:srgbClr val="006600"/>
                </a:solidFill>
              </a:rPr>
              <a:t> 이름을 </a:t>
            </a:r>
            <a:r>
              <a:rPr lang="en-US" altLang="ko-KR" sz="1000" dirty="0" err="1">
                <a:solidFill>
                  <a:srgbClr val="006600"/>
                </a:solidFill>
              </a:rPr>
              <a:t>memResult</a:t>
            </a:r>
            <a:r>
              <a:rPr lang="ko-KR" altLang="en-US" sz="1000" dirty="0">
                <a:solidFill>
                  <a:srgbClr val="006600"/>
                </a:solidFill>
              </a:rPr>
              <a:t>으로 설정합니다</a:t>
            </a:r>
            <a:r>
              <a:rPr lang="en-US" altLang="ko-KR" sz="1000" dirty="0">
                <a:solidFill>
                  <a:srgbClr val="006600"/>
                </a:solidFill>
              </a:rPr>
              <a:t>. --&gt;</a:t>
            </a:r>
          </a:p>
          <a:p>
            <a:r>
              <a:rPr lang="en-US" altLang="ko-KR" sz="1000" dirty="0"/>
              <a:t>&lt;select id=</a:t>
            </a:r>
            <a:r>
              <a:rPr lang="en-US" altLang="ko-KR" sz="1000" i="1" dirty="0"/>
              <a:t>"</a:t>
            </a:r>
            <a:r>
              <a:rPr lang="en-US" altLang="ko-KR" sz="1000" i="1" dirty="0" err="1"/>
              <a:t>selectAllMembersList</a:t>
            </a:r>
            <a:r>
              <a:rPr lang="en-US" altLang="ko-KR" sz="1000" i="1" dirty="0"/>
              <a:t>" </a:t>
            </a:r>
            <a:r>
              <a:rPr lang="en-US" altLang="ko-KR" sz="1000" i="1" dirty="0" err="1"/>
              <a:t>resultMap</a:t>
            </a:r>
            <a:r>
              <a:rPr lang="en-US" altLang="ko-KR" sz="1000" i="1" dirty="0"/>
              <a:t>="</a:t>
            </a:r>
            <a:r>
              <a:rPr lang="en-US" altLang="ko-KR" sz="1000" i="1" dirty="0" err="1"/>
              <a:t>memResult</a:t>
            </a:r>
            <a:r>
              <a:rPr lang="en-US" altLang="ko-KR" sz="1000" i="1" dirty="0"/>
              <a:t>"&gt;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XML</a:t>
            </a:r>
            <a:r>
              <a:rPr lang="ko-KR" altLang="en-US" sz="1000" dirty="0">
                <a:solidFill>
                  <a:srgbClr val="006600"/>
                </a:solidFill>
              </a:rPr>
              <a:t>엔티티</a:t>
            </a:r>
            <a:r>
              <a:rPr lang="en-US" altLang="ko-KR" sz="1000" dirty="0">
                <a:solidFill>
                  <a:srgbClr val="006600"/>
                </a:solidFill>
              </a:rPr>
              <a:t>["(&amp;</a:t>
            </a:r>
            <a:r>
              <a:rPr lang="en-US" altLang="ko-KR" sz="1000" dirty="0" err="1">
                <a:solidFill>
                  <a:srgbClr val="006600"/>
                </a:solidFill>
              </a:rPr>
              <a:t>quot</a:t>
            </a:r>
            <a:r>
              <a:rPr lang="en-US" altLang="ko-KR" sz="1000" dirty="0">
                <a:solidFill>
                  <a:srgbClr val="006600"/>
                </a:solidFill>
              </a:rPr>
              <a:t>;), '(</a:t>
            </a:r>
            <a:r>
              <a:rPr lang="en-US" altLang="ko-KR" sz="1000" u="sng" dirty="0">
                <a:solidFill>
                  <a:srgbClr val="006600"/>
                </a:solidFill>
              </a:rPr>
              <a:t>&amp;</a:t>
            </a:r>
            <a:r>
              <a:rPr lang="en-US" altLang="ko-KR" sz="1000" u="sng" dirty="0" err="1">
                <a:solidFill>
                  <a:srgbClr val="006600"/>
                </a:solidFill>
              </a:rPr>
              <a:t>apos</a:t>
            </a:r>
            <a:r>
              <a:rPr lang="en-US" altLang="ko-KR" sz="1000" u="sng" dirty="0">
                <a:solidFill>
                  <a:srgbClr val="006600"/>
                </a:solidFill>
              </a:rPr>
              <a:t>;), &lt;(&amp;</a:t>
            </a:r>
            <a:r>
              <a:rPr lang="en-US" altLang="ko-KR" sz="1000" u="sng" dirty="0" err="1">
                <a:solidFill>
                  <a:srgbClr val="006600"/>
                </a:solidFill>
              </a:rPr>
              <a:t>lt</a:t>
            </a:r>
            <a:r>
              <a:rPr lang="en-US" altLang="ko-KR" sz="1000" u="sng" dirty="0">
                <a:solidFill>
                  <a:srgbClr val="006600"/>
                </a:solidFill>
              </a:rPr>
              <a:t>;), &gt;(&amp;</a:t>
            </a:r>
            <a:r>
              <a:rPr lang="en-US" altLang="ko-KR" sz="1000" u="sng" dirty="0" err="1">
                <a:solidFill>
                  <a:srgbClr val="006600"/>
                </a:solidFill>
              </a:rPr>
              <a:t>gt</a:t>
            </a:r>
            <a:r>
              <a:rPr lang="en-US" altLang="ko-KR" sz="1000" u="sng" dirty="0">
                <a:solidFill>
                  <a:srgbClr val="006600"/>
                </a:solidFill>
              </a:rPr>
              <a:t>;), &amp;(&amp;amp;)] --&gt;</a:t>
            </a:r>
          </a:p>
          <a:p>
            <a:r>
              <a:rPr lang="en-US" altLang="ko-KR" sz="1000" dirty="0">
                <a:solidFill>
                  <a:srgbClr val="006600"/>
                </a:solidFill>
              </a:rPr>
              <a:t>&lt;!-- &lt;![CDATA[ SELECT * FROM </a:t>
            </a:r>
            <a:r>
              <a:rPr lang="en-US" altLang="ko-KR" sz="1000" dirty="0" err="1">
                <a:solidFill>
                  <a:srgbClr val="006600"/>
                </a:solidFill>
              </a:rPr>
              <a:t>hr.t_member</a:t>
            </a:r>
            <a:r>
              <a:rPr lang="en-US" altLang="ko-KR" sz="1000" dirty="0">
                <a:solidFill>
                  <a:srgbClr val="006600"/>
                </a:solidFill>
              </a:rPr>
              <a:t> ORDER BY </a:t>
            </a:r>
            <a:r>
              <a:rPr lang="en-US" altLang="ko-KR" sz="1000" dirty="0" err="1">
                <a:solidFill>
                  <a:srgbClr val="006600"/>
                </a:solidFill>
              </a:rPr>
              <a:t>joinDate</a:t>
            </a:r>
            <a:r>
              <a:rPr lang="en-US" altLang="ko-KR" sz="1000" dirty="0">
                <a:solidFill>
                  <a:srgbClr val="006600"/>
                </a:solidFill>
              </a:rPr>
              <a:t> DESC ]]&gt; --&gt;</a:t>
            </a:r>
          </a:p>
          <a:p>
            <a:r>
              <a:rPr lang="en-US" altLang="ko-KR" sz="1000" dirty="0"/>
              <a:t>       SELECT * FROM </a:t>
            </a:r>
            <a:r>
              <a:rPr lang="en-US" altLang="ko-KR" sz="1000" dirty="0" err="1"/>
              <a:t>hr.t_member</a:t>
            </a:r>
            <a:r>
              <a:rPr lang="en-US" altLang="ko-KR" sz="1000" dirty="0"/>
              <a:t> ORDER BY </a:t>
            </a:r>
            <a:r>
              <a:rPr lang="en-US" altLang="ko-KR" sz="1000" dirty="0" err="1"/>
              <a:t>joinDate</a:t>
            </a:r>
            <a:r>
              <a:rPr lang="en-US" altLang="ko-KR" sz="1000" dirty="0"/>
              <a:t> DESC</a:t>
            </a:r>
          </a:p>
          <a:p>
            <a:r>
              <a:rPr lang="en-US" altLang="ko-KR" sz="1000" dirty="0"/>
              <a:t>&lt;/select&gt;</a:t>
            </a:r>
          </a:p>
          <a:p>
            <a:r>
              <a:rPr lang="en-US" altLang="ko-KR" sz="1000" dirty="0"/>
              <a:t>&lt;/mapper&gt;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5651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23.3.2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마이바티스를 이용한 회원 정보 조회 실습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1938130"/>
            <a:ext cx="7653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실제 </a:t>
            </a:r>
            <a:r>
              <a:rPr lang="ko-KR" altLang="en-US" sz="1200" dirty="0" err="1">
                <a:latin typeface="+mj-ea"/>
                <a:ea typeface="+mj-ea"/>
              </a:rPr>
              <a:t>마이바티스와</a:t>
            </a:r>
            <a:r>
              <a:rPr lang="ko-KR" altLang="en-US" sz="1200" dirty="0">
                <a:latin typeface="+mj-ea"/>
                <a:ea typeface="+mj-ea"/>
              </a:rPr>
              <a:t> 연동하기 위하여 </a:t>
            </a:r>
            <a:r>
              <a:rPr lang="en-US" altLang="ko-KR" sz="1200" dirty="0">
                <a:latin typeface="+mj-ea"/>
                <a:ea typeface="+mj-ea"/>
              </a:rPr>
              <a:t>pro23/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/ </a:t>
            </a:r>
            <a:r>
              <a:rPr lang="ko-KR" altLang="en-US" sz="1200" dirty="0"/>
              <a:t>하위에  </a:t>
            </a:r>
            <a:r>
              <a:rPr lang="en-US" altLang="ko-KR" sz="1200" dirty="0"/>
              <a:t>com.mybatis.ex01 </a:t>
            </a:r>
            <a:r>
              <a:rPr lang="ko-KR" altLang="en-US" sz="1200" dirty="0"/>
              <a:t>패키지를 생성</a:t>
            </a:r>
            <a:r>
              <a:rPr lang="en-US" altLang="ko-KR" sz="1200" dirty="0"/>
              <a:t>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pro23/</a:t>
            </a:r>
            <a:r>
              <a:rPr lang="en-US" altLang="ko-KR" sz="1200" dirty="0" err="1"/>
              <a:t>WebContent</a:t>
            </a:r>
            <a:r>
              <a:rPr lang="en-US" altLang="ko-KR" sz="1200" dirty="0"/>
              <a:t>/ </a:t>
            </a:r>
            <a:r>
              <a:rPr lang="ko-KR" altLang="en-US" sz="1200" dirty="0"/>
              <a:t>하위에  </a:t>
            </a:r>
            <a:r>
              <a:rPr lang="en-US" altLang="ko-KR" sz="1200" dirty="0"/>
              <a:t>test01 </a:t>
            </a:r>
            <a:r>
              <a:rPr lang="ko-KR" altLang="en-US" sz="1200" dirty="0"/>
              <a:t>폴더를 생성합니다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F4F00-BB31-49ED-8207-AF19473D4030}"/>
              </a:ext>
            </a:extLst>
          </p:cNvPr>
          <p:cNvSpPr txBox="1"/>
          <p:nvPr/>
        </p:nvSpPr>
        <p:spPr>
          <a:xfrm>
            <a:off x="638193" y="2937625"/>
            <a:ext cx="77729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pro16/</a:t>
            </a:r>
            <a:r>
              <a:rPr lang="en-US" altLang="ko-KR" dirty="0" err="1"/>
              <a:t>WebContent</a:t>
            </a:r>
            <a:r>
              <a:rPr lang="en-US" altLang="ko-KR" dirty="0"/>
              <a:t>/member </a:t>
            </a:r>
            <a:r>
              <a:rPr lang="ko-KR" altLang="en-US" dirty="0"/>
              <a:t>폴더의 파일들을</a:t>
            </a:r>
            <a:endParaRPr lang="en-US" altLang="ko-KR" dirty="0"/>
          </a:p>
          <a:p>
            <a:r>
              <a:rPr lang="en-US" altLang="ko-KR" dirty="0"/>
              <a:t>pro23/</a:t>
            </a:r>
            <a:r>
              <a:rPr lang="en-US" altLang="ko-KR" dirty="0" err="1"/>
              <a:t>WebContent</a:t>
            </a:r>
            <a:r>
              <a:rPr lang="en-US" altLang="ko-KR" dirty="0"/>
              <a:t>/member </a:t>
            </a:r>
            <a:r>
              <a:rPr lang="ko-KR" altLang="en-US" dirty="0"/>
              <a:t>폴더에 복사합니다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pro16/</a:t>
            </a:r>
            <a:r>
              <a:rPr lang="en-US" altLang="ko-KR" dirty="0" err="1"/>
              <a:t>src</a:t>
            </a:r>
            <a:r>
              <a:rPr lang="en-US" altLang="ko-KR" dirty="0"/>
              <a:t>/member </a:t>
            </a:r>
            <a:r>
              <a:rPr lang="ko-KR" altLang="en-US" dirty="0"/>
              <a:t>패키지의 파일들을</a:t>
            </a:r>
            <a:endParaRPr lang="en-US" altLang="ko-KR" dirty="0"/>
          </a:p>
          <a:p>
            <a:r>
              <a:rPr lang="en-US" altLang="ko-KR" dirty="0"/>
              <a:t>pro23/</a:t>
            </a:r>
            <a:r>
              <a:rPr lang="en-US" altLang="ko-KR" dirty="0" err="1"/>
              <a:t>src</a:t>
            </a:r>
            <a:r>
              <a:rPr lang="en-US" altLang="ko-KR" dirty="0"/>
              <a:t>/member </a:t>
            </a:r>
            <a:r>
              <a:rPr lang="ko-KR" altLang="en-US" dirty="0"/>
              <a:t>패키지에 복사한 후</a:t>
            </a:r>
            <a:r>
              <a:rPr lang="en-US" altLang="ko-KR" dirty="0"/>
              <a:t>,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ko-KR" altLang="en-US" dirty="0" err="1"/>
              <a:t>매핑이름에</a:t>
            </a:r>
            <a:r>
              <a:rPr lang="ko-KR" altLang="en-US" dirty="0"/>
              <a:t> 숫자를 </a:t>
            </a:r>
            <a:r>
              <a:rPr lang="en-US" altLang="ko-KR" dirty="0"/>
              <a:t>23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수정합니다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645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85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 err="1">
                <a:latin typeface="+mj-ea"/>
                <a:ea typeface="+mj-ea"/>
              </a:rPr>
              <a:t>MemberServlet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브라우저에서 요청 시 </a:t>
            </a:r>
            <a:r>
              <a:rPr lang="en-US" altLang="ko-KR" sz="1200" dirty="0" err="1">
                <a:latin typeface="+mj-ea"/>
                <a:ea typeface="+mj-ea"/>
              </a:rPr>
              <a:t>MemberDAO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객체를 생성한 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selectAllMemberList</a:t>
            </a:r>
            <a:r>
              <a:rPr lang="en-US" altLang="ko-KR" sz="1200" dirty="0">
                <a:latin typeface="+mj-ea"/>
                <a:ea typeface="+mj-ea"/>
              </a:rPr>
              <a:t>()</a:t>
            </a:r>
            <a:r>
              <a:rPr lang="ko-KR" altLang="en-US" sz="1200" dirty="0">
                <a:latin typeface="+mj-ea"/>
                <a:ea typeface="+mj-ea"/>
              </a:rPr>
              <a:t>를 호출하는 </a:t>
            </a:r>
            <a:r>
              <a:rPr lang="ko-KR" altLang="en-US" sz="1200" dirty="0" err="1">
                <a:latin typeface="+mj-ea"/>
                <a:ea typeface="+mj-ea"/>
              </a:rPr>
              <a:t>서블릿입니다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6" y="2658951"/>
            <a:ext cx="7562436" cy="215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 flipV="1">
            <a:off x="882116" y="3942522"/>
            <a:ext cx="63858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630" y="3687399"/>
            <a:ext cx="87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protected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6AECA-F27C-4D54-9023-982C105628FB}"/>
              </a:ext>
            </a:extLst>
          </p:cNvPr>
          <p:cNvSpPr/>
          <p:nvPr/>
        </p:nvSpPr>
        <p:spPr>
          <a:xfrm>
            <a:off x="1471115" y="2289619"/>
            <a:ext cx="424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com.mybatis.ex01.MemberServlet.java 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548221-EE6D-4558-8C2D-251893867DDB}"/>
              </a:ext>
            </a:extLst>
          </p:cNvPr>
          <p:cNvCxnSpPr>
            <a:cxnSpLocks/>
          </p:cNvCxnSpPr>
          <p:nvPr/>
        </p:nvCxnSpPr>
        <p:spPr>
          <a:xfrm flipV="1">
            <a:off x="1508065" y="2817917"/>
            <a:ext cx="3502085" cy="19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19" y="1530626"/>
            <a:ext cx="7284331" cy="4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 flipV="1">
            <a:off x="999751" y="1620078"/>
            <a:ext cx="536713" cy="198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5107" y="1499212"/>
            <a:ext cx="87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protected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0" y="2359055"/>
            <a:ext cx="6891752" cy="394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6283" y="2020501"/>
            <a:ext cx="338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기존 </a:t>
            </a:r>
            <a:r>
              <a:rPr lang="en-US" altLang="ko-KR" sz="1200" dirty="0">
                <a:latin typeface="+mj-ea"/>
                <a:ea typeface="+mj-ea"/>
              </a:rPr>
              <a:t>JDBC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 실행 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136" y="1444032"/>
            <a:ext cx="3389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마이바티스 등장 배경</a:t>
            </a:r>
          </a:p>
        </p:txBody>
      </p:sp>
    </p:spTree>
    <p:extLst>
      <p:ext uri="{BB962C8B-B14F-4D97-AF65-F5344CB8AC3E}">
        <p14:creationId xmlns:p14="http://schemas.microsoft.com/office/powerpoint/2010/main" val="228107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548" y="1569085"/>
            <a:ext cx="75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0" y="1846084"/>
            <a:ext cx="6585710" cy="427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04C97-CBED-465B-A429-CD33C0346F9C}"/>
              </a:ext>
            </a:extLst>
          </p:cNvPr>
          <p:cNvSpPr/>
          <p:nvPr/>
        </p:nvSpPr>
        <p:spPr>
          <a:xfrm>
            <a:off x="4315955" y="1635718"/>
            <a:ext cx="424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com.mybatis.ex01.MemberDAO.java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A20A6E-7B69-480B-A47E-105DE73924D5}"/>
              </a:ext>
            </a:extLst>
          </p:cNvPr>
          <p:cNvCxnSpPr>
            <a:cxnSpLocks/>
          </p:cNvCxnSpPr>
          <p:nvPr/>
        </p:nvCxnSpPr>
        <p:spPr>
          <a:xfrm flipV="1">
            <a:off x="1079221" y="2005050"/>
            <a:ext cx="3502085" cy="19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6" y="1468524"/>
            <a:ext cx="6797123" cy="209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42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SQL</a:t>
            </a:r>
            <a:r>
              <a:rPr lang="ko-KR" altLang="en-US" sz="1200">
                <a:latin typeface="+mj-ea"/>
                <a:ea typeface="+mj-ea"/>
              </a:rPr>
              <a:t>문으로 전달할 값이나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실행한 후 반환되는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레코드들의 값을 각 속성에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74" y="1992291"/>
            <a:ext cx="5802581" cy="471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4E1833-1425-4193-964F-9AA38B88CA64}"/>
              </a:ext>
            </a:extLst>
          </p:cNvPr>
          <p:cNvSpPr/>
          <p:nvPr/>
        </p:nvSpPr>
        <p:spPr>
          <a:xfrm>
            <a:off x="4042865" y="1698582"/>
            <a:ext cx="424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com.mybatis.ex01.MemberVO.java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52E6-BD6E-488B-9A01-6D52F3F9908C}"/>
              </a:ext>
            </a:extLst>
          </p:cNvPr>
          <p:cNvCxnSpPr>
            <a:cxnSpLocks/>
          </p:cNvCxnSpPr>
          <p:nvPr/>
        </p:nvCxnSpPr>
        <p:spPr>
          <a:xfrm flipV="1">
            <a:off x="1471115" y="2131015"/>
            <a:ext cx="3502085" cy="19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70990"/>
            <a:ext cx="7573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정보를 표시하는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22</a:t>
            </a:r>
            <a:r>
              <a:rPr lang="ko-KR" altLang="en-US" sz="1200">
                <a:latin typeface="+mj-ea"/>
                <a:ea typeface="+mj-ea"/>
              </a:rPr>
              <a:t>장의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복사해서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4149" y="1747989"/>
            <a:ext cx="7605816" cy="3151278"/>
            <a:chOff x="442913" y="2647950"/>
            <a:chExt cx="8248650" cy="367458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8" y="2647950"/>
              <a:ext cx="82391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3" y="4160355"/>
              <a:ext cx="8248650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520687"/>
            <a:ext cx="73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http://localhost:8090/pro23/mem.do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93304" y="1933230"/>
            <a:ext cx="5943600" cy="213677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23.3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기능 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67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6104" y="151910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SqlSession </a:t>
            </a:r>
            <a:r>
              <a:rPr lang="ko-KR" altLang="en-US" sz="1200" b="1">
                <a:latin typeface="+mj-ea"/>
                <a:ea typeface="+mj-ea"/>
              </a:rPr>
              <a:t>클래스에서 제공하는 여러 가지 메서드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006210"/>
              </p:ext>
            </p:extLst>
          </p:nvPr>
        </p:nvGraphicFramePr>
        <p:xfrm>
          <a:off x="750285" y="1770923"/>
          <a:ext cx="7409742" cy="254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lang="en-US" altLang="ko-KR" sz="1000" b="1" i="0" u="none" strike="noStrike" kern="1200" baseline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selectList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000" b="1" i="0" u="none" strike="noStrike" kern="1200" baseline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query_id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실행한 후 여러 레코드를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반환합니다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 selectList(query_id,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 selectOne(query_id)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실행한 후 지정한 타입으로 한 개의 레코드를 반환합니다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 selectOne(query_id,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Map&lt;K,V) selectMap(query_id,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Map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타입으로 레코드를 반환합니다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1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int insert(query_id, Object obj)</a:t>
                      </a:r>
                      <a:endParaRPr lang="ko-KR" altLang="en-US" sz="1000" b="1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insert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테이블에 추가합니다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int update(query_id, Object obj)</a:t>
                      </a:r>
                      <a:endParaRPr lang="ko-KR" altLang="en-US" sz="1000" b="1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조건문의 수정 값으로 사용해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update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int delete(</a:t>
                      </a:r>
                      <a:r>
                        <a:rPr lang="en-US" altLang="ko-KR" sz="1000" b="1" i="0" u="none" strike="noStrike" kern="1200" baseline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query_id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, Object obj)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조건문의 조건 값으로 사용해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delete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4C77EF-18B7-4415-B02E-3C59B6189DD4}"/>
              </a:ext>
            </a:extLst>
          </p:cNvPr>
          <p:cNvSpPr txBox="1"/>
          <p:nvPr/>
        </p:nvSpPr>
        <p:spPr>
          <a:xfrm>
            <a:off x="220374" y="4565403"/>
            <a:ext cx="8239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Mybatis </a:t>
            </a:r>
            <a:r>
              <a:rPr lang="ko-KR" altLang="en-US" sz="1600" dirty="0"/>
              <a:t>구성 설정</a:t>
            </a:r>
            <a:r>
              <a:rPr lang="en-US" altLang="ko-KR" sz="1600" dirty="0"/>
              <a:t>XML</a:t>
            </a:r>
            <a:r>
              <a:rPr lang="ko-KR" altLang="en-US" sz="1600" dirty="0"/>
              <a:t>파일</a:t>
            </a:r>
            <a:r>
              <a:rPr lang="en-US" altLang="ko-KR" sz="1600" dirty="0"/>
              <a:t>(MybatisConfig.xml), SQL</a:t>
            </a:r>
            <a:r>
              <a:rPr lang="ko-KR" altLang="en-US" sz="1600" dirty="0"/>
              <a:t>문</a:t>
            </a:r>
            <a:r>
              <a:rPr lang="en-US" altLang="ko-KR" sz="1600" dirty="0"/>
              <a:t>mapping-XML</a:t>
            </a:r>
            <a:r>
              <a:rPr lang="ko-KR" altLang="en-US" sz="1600" dirty="0"/>
              <a:t>파일</a:t>
            </a:r>
            <a:r>
              <a:rPr lang="en-US" altLang="ko-KR" sz="1600" dirty="0"/>
              <a:t>(MemberMapper.xml)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자바 </a:t>
            </a:r>
            <a:r>
              <a:rPr lang="en-US" altLang="ko-KR" sz="1600" dirty="0">
                <a:sym typeface="Wingdings" panose="05000000000000000000" pitchFamily="2" charset="2"/>
              </a:rPr>
              <a:t>DAO </a:t>
            </a:r>
            <a:r>
              <a:rPr lang="ko-KR" altLang="en-US" sz="1600" dirty="0">
                <a:sym typeface="Wingdings" panose="05000000000000000000" pitchFamily="2" charset="2"/>
              </a:rPr>
              <a:t>클래스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en-US" altLang="ko-KR" sz="1600" dirty="0"/>
              <a:t>Mybatis </a:t>
            </a:r>
            <a:r>
              <a:rPr lang="ko-KR" altLang="en-US" sz="1600" dirty="0"/>
              <a:t>구성 설정</a:t>
            </a:r>
            <a:r>
              <a:rPr lang="en-US" altLang="ko-KR" sz="1600" dirty="0"/>
              <a:t>XML</a:t>
            </a:r>
            <a:r>
              <a:rPr lang="ko-KR" altLang="en-US" sz="1600" dirty="0"/>
              <a:t>파일 읽어와서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                                       </a:t>
            </a:r>
            <a:r>
              <a:rPr lang="en-US" altLang="ko-KR" sz="1600" dirty="0" err="1"/>
              <a:t>SqlSessionFactory</a:t>
            </a:r>
            <a:r>
              <a:rPr lang="en-US" altLang="ko-KR" sz="1600" dirty="0"/>
              <a:t> </a:t>
            </a:r>
            <a:r>
              <a:rPr lang="ko-KR" altLang="en-US" sz="1600" dirty="0"/>
              <a:t>객체 생성</a:t>
            </a:r>
            <a:r>
              <a:rPr lang="en-US" altLang="ko-KR" sz="1600" dirty="0">
                <a:sym typeface="Wingdings" panose="05000000000000000000" pitchFamily="2" charset="2"/>
              </a:rPr>
              <a:t>SqlSession</a:t>
            </a:r>
            <a:r>
              <a:rPr lang="ko-KR" altLang="en-US" sz="1600" dirty="0">
                <a:sym typeface="Wingdings" panose="05000000000000000000" pitchFamily="2" charset="2"/>
              </a:rPr>
              <a:t>객체가</a:t>
            </a:r>
            <a:r>
              <a:rPr lang="en-US" altLang="ko-KR" sz="1600" dirty="0">
                <a:sym typeface="Wingdings" panose="05000000000000000000" pitchFamily="2" charset="2"/>
              </a:rPr>
              <a:t>open</a:t>
            </a:r>
            <a:r>
              <a:rPr lang="ko-KR" altLang="en-US" sz="1600" dirty="0">
                <a:sym typeface="Wingdings" panose="05000000000000000000" pitchFamily="2" charset="2"/>
              </a:rPr>
              <a:t>되면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                                        </a:t>
            </a:r>
            <a:r>
              <a:rPr lang="ko-KR" altLang="en-US" sz="1600" dirty="0">
                <a:sym typeface="Wingdings" panose="05000000000000000000" pitchFamily="2" charset="2"/>
              </a:rPr>
              <a:t>위의 표에 나온 </a:t>
            </a:r>
            <a:r>
              <a:rPr lang="ko-KR" altLang="en-US" sz="1600" dirty="0" err="1">
                <a:sym typeface="Wingdings" panose="05000000000000000000" pitchFamily="2" charset="2"/>
              </a:rPr>
              <a:t>메소드로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/>
              <a:t>SQL</a:t>
            </a:r>
            <a:r>
              <a:rPr lang="ko-KR" altLang="en-US" sz="1600" dirty="0"/>
              <a:t>문을 </a:t>
            </a:r>
            <a:r>
              <a:rPr lang="en-US" altLang="ko-KR" sz="1600" dirty="0" err="1"/>
              <a:t>MemberMapper</a:t>
            </a:r>
            <a:r>
              <a:rPr lang="en-US" altLang="ko-KR" sz="1600" dirty="0"/>
              <a:t>-XML</a:t>
            </a:r>
            <a:r>
              <a:rPr lang="ko-KR" altLang="en-US" sz="1600" dirty="0"/>
              <a:t>파일로부터</a:t>
            </a:r>
            <a:endParaRPr lang="en-US" altLang="ko-KR" sz="1600" dirty="0"/>
          </a:p>
          <a:p>
            <a:r>
              <a:rPr lang="en-US" altLang="ko-KR" sz="1600" dirty="0"/>
              <a:t>                                             </a:t>
            </a:r>
            <a:r>
              <a:rPr lang="ko-KR" altLang="en-US" sz="1600" dirty="0"/>
              <a:t>원하는 </a:t>
            </a:r>
            <a:r>
              <a:rPr lang="en-US" altLang="ko-KR" sz="1600" dirty="0"/>
              <a:t>SQL</a:t>
            </a:r>
            <a:r>
              <a:rPr lang="ko-KR" altLang="en-US" sz="1600" dirty="0"/>
              <a:t>문을 데이터베이스에 요청</a:t>
            </a:r>
          </a:p>
        </p:txBody>
      </p:sp>
    </p:spTree>
    <p:extLst>
      <p:ext uri="{BB962C8B-B14F-4D97-AF65-F5344CB8AC3E}">
        <p14:creationId xmlns:p14="http://schemas.microsoft.com/office/powerpoint/2010/main" val="248155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23.4.1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비밀번호 조회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918252"/>
            <a:ext cx="7414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우선 </a:t>
            </a:r>
            <a:r>
              <a:rPr lang="en-US" altLang="ko-KR" sz="1200" dirty="0">
                <a:latin typeface="+mj-ea"/>
                <a:ea typeface="+mj-ea"/>
              </a:rPr>
              <a:t>com.mybatis.ex02 </a:t>
            </a:r>
            <a:r>
              <a:rPr lang="ko-KR" altLang="en-US" sz="1200" dirty="0">
                <a:latin typeface="+mj-ea"/>
                <a:ea typeface="+mj-ea"/>
              </a:rPr>
              <a:t>패키지를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734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  <a:ea typeface="+mj-ea"/>
              </a:rPr>
              <a:t>MemberMapper.xml</a:t>
            </a:r>
            <a:r>
              <a:rPr lang="ko-KR" altLang="en-US" sz="1200" dirty="0">
                <a:latin typeface="+mj-ea"/>
                <a:ea typeface="+mj-ea"/>
              </a:rPr>
              <a:t>에 다음과 같이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1767869"/>
            <a:ext cx="7199451" cy="455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7AA976-75BD-4624-9F93-D8AC5F4EE443}"/>
              </a:ext>
            </a:extLst>
          </p:cNvPr>
          <p:cNvCxnSpPr>
            <a:cxnSpLocks/>
          </p:cNvCxnSpPr>
          <p:nvPr/>
        </p:nvCxnSpPr>
        <p:spPr>
          <a:xfrm>
            <a:off x="1565215" y="1942447"/>
            <a:ext cx="27433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510747"/>
            <a:ext cx="736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5312" y="1898374"/>
            <a:ext cx="7309345" cy="4051859"/>
            <a:chOff x="343671" y="1787746"/>
            <a:chExt cx="8267700" cy="4977496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71" y="1787746"/>
              <a:ext cx="821055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71" y="2498042"/>
              <a:ext cx="82677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07CFB4-9EC8-44C2-82FD-53A2A484FEB1}"/>
              </a:ext>
            </a:extLst>
          </p:cNvPr>
          <p:cNvCxnSpPr>
            <a:cxnSpLocks/>
          </p:cNvCxnSpPr>
          <p:nvPr/>
        </p:nvCxnSpPr>
        <p:spPr>
          <a:xfrm>
            <a:off x="1546165" y="2075797"/>
            <a:ext cx="33973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6937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907017"/>
            <a:ext cx="7432693" cy="4045642"/>
            <a:chOff x="141099" y="1852612"/>
            <a:chExt cx="8593620" cy="4945754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19" y="1852612"/>
              <a:ext cx="8229600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99" y="3645591"/>
              <a:ext cx="7029450" cy="315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DF59FC-8082-43D2-8A2B-39575EF18175}"/>
              </a:ext>
            </a:extLst>
          </p:cNvPr>
          <p:cNvCxnSpPr>
            <a:cxnSpLocks/>
          </p:cNvCxnSpPr>
          <p:nvPr/>
        </p:nvCxnSpPr>
        <p:spPr>
          <a:xfrm>
            <a:off x="1574740" y="2085322"/>
            <a:ext cx="3092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834" y="1342945"/>
            <a:ext cx="4844912" cy="512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3" y="1518790"/>
            <a:ext cx="7001911" cy="360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4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804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>
                <a:latin typeface="+mj-ea"/>
                <a:ea typeface="+mj-ea"/>
              </a:rPr>
              <a:t>http://localhost:8090/pro23/mem2.do</a:t>
            </a:r>
            <a:r>
              <a:rPr lang="ko-KR" altLang="en-US" sz="1200" dirty="0">
                <a:latin typeface="+mj-ea"/>
                <a:ea typeface="+mj-ea"/>
              </a:rPr>
              <a:t>로 요청합니다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 err="1">
                <a:latin typeface="+mj-ea"/>
                <a:ea typeface="+mj-ea"/>
              </a:rPr>
              <a:t>서블릿에서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selectName</a:t>
            </a:r>
            <a:r>
              <a:rPr lang="en-US" altLang="ko-KR" sz="1200" dirty="0">
                <a:latin typeface="+mj-ea"/>
                <a:ea typeface="+mj-ea"/>
              </a:rPr>
              <a:t>() </a:t>
            </a:r>
            <a:r>
              <a:rPr lang="ko-KR" altLang="en-US" sz="1200" dirty="0">
                <a:latin typeface="+mj-ea"/>
                <a:ea typeface="+mj-ea"/>
              </a:rPr>
              <a:t>메서드로 조회한 경우 아이디에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해당하는 회원 이름을 </a:t>
            </a:r>
            <a:r>
              <a:rPr lang="ko-KR" altLang="en-US" sz="1200" dirty="0" err="1">
                <a:latin typeface="+mj-ea"/>
                <a:ea typeface="+mj-ea"/>
              </a:rPr>
              <a:t>알림창으로</a:t>
            </a:r>
            <a:r>
              <a:rPr lang="ko-KR" altLang="en-US" sz="1200" dirty="0">
                <a:latin typeface="+mj-ea"/>
                <a:ea typeface="+mj-ea"/>
              </a:rPr>
              <a:t> 출력합니다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4392626"/>
            <a:ext cx="818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서블릿에서 </a:t>
            </a:r>
            <a:r>
              <a:rPr lang="en-US" altLang="ko-KR" sz="1200">
                <a:latin typeface="+mj-ea"/>
                <a:ea typeface="+mj-ea"/>
              </a:rPr>
              <a:t>selectPwd() </a:t>
            </a:r>
            <a:r>
              <a:rPr lang="ko-KR" altLang="en-US" sz="1200">
                <a:latin typeface="+mj-ea"/>
                <a:ea typeface="+mj-ea"/>
              </a:rPr>
              <a:t>메서드로 조회한 경우 아이디에 해당하는 비밀번호를 알림창으로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853" y="2347571"/>
            <a:ext cx="4203867" cy="1618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146852" y="3105977"/>
            <a:ext cx="755374" cy="208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1688854" y="4919870"/>
            <a:ext cx="3896938" cy="1759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087217" y="5680214"/>
            <a:ext cx="705679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4.3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 값으로 회원 정보 조회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6" y="1842883"/>
            <a:ext cx="7305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실습 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277" y="2249182"/>
            <a:ext cx="2076483" cy="359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05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2904816"/>
            <a:ext cx="708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편집합니다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128" y="1700239"/>
            <a:ext cx="7156174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에서 메서드 호출 시 전달된 조건 값은 매개변수 이름으로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조건식에 전달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128" y="1451111"/>
            <a:ext cx="424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마아바티스로 조건값 전달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5127" y="2156790"/>
            <a:ext cx="424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문에서 조건값 사용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5128" y="2433789"/>
            <a:ext cx="7156174" cy="276999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#{</a:t>
            </a:r>
            <a:r>
              <a:rPr lang="ko-KR" altLang="en-US" sz="1200" b="1">
                <a:solidFill>
                  <a:srgbClr val="C00000"/>
                </a:solidFill>
                <a:latin typeface="+mn-ea"/>
              </a:rPr>
              <a:t>전달된 매개변수이름</a:t>
            </a:r>
            <a:r>
              <a:rPr lang="en-US" altLang="ko-KR" sz="1200">
                <a:latin typeface="+mn-ea"/>
              </a:rPr>
              <a:t>}</a:t>
            </a:r>
            <a:endParaRPr lang="ko-KR" altLang="en-US" sz="1200">
              <a:latin typeface="+mn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4" y="3443995"/>
            <a:ext cx="6911630" cy="248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E1980-1DD6-4D12-A2B8-7813AC97D19E}"/>
              </a:ext>
            </a:extLst>
          </p:cNvPr>
          <p:cNvSpPr txBox="1"/>
          <p:nvPr/>
        </p:nvSpPr>
        <p:spPr>
          <a:xfrm>
            <a:off x="6237622" y="2742135"/>
            <a:ext cx="2595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https://rh-cp.tistory.com/71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#: </a:t>
            </a:r>
            <a:r>
              <a:rPr lang="en-US" altLang="ko-KR" sz="1200" dirty="0" err="1"/>
              <a:t>PreparedStatement</a:t>
            </a:r>
            <a:r>
              <a:rPr lang="en-US" altLang="ko-KR" sz="1200" dirty="0"/>
              <a:t>,    $: Statement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01" y="1234455"/>
            <a:ext cx="6591026" cy="541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8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서블릿에서는 브라우저의 요청에 대해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클래스의 메서드를 호출한 후 그 결과를브라우저로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80" y="1942594"/>
            <a:ext cx="6798365" cy="317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55" y="1490869"/>
            <a:ext cx="6700268" cy="374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13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470990"/>
            <a:ext cx="795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selectOne() </a:t>
            </a:r>
            <a:r>
              <a:rPr lang="ko-KR" altLang="en-US" sz="1200">
                <a:latin typeface="+mj-ea"/>
                <a:ea typeface="+mj-ea"/>
              </a:rPr>
              <a:t>메서드는 하나의 레코드를 조회할 때 사용합니다</a:t>
            </a:r>
            <a:r>
              <a:rPr lang="en-US" altLang="ko-KR" sz="1200">
                <a:latin typeface="+mj-ea"/>
                <a:ea typeface="+mj-ea"/>
              </a:rPr>
              <a:t>. selectOne() </a:t>
            </a:r>
            <a:r>
              <a:rPr lang="ko-KR" altLang="en-US" sz="1200">
                <a:latin typeface="+mj-ea"/>
                <a:ea typeface="+mj-ea"/>
              </a:rPr>
              <a:t>메서드의 두 번째 인자는 첫 번째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인자의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문에서 매개변수 이름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로 조건 값을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94713" y="1995292"/>
            <a:ext cx="6941862" cy="4752354"/>
            <a:chOff x="442913" y="2205038"/>
            <a:chExt cx="8258175" cy="6105525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3" y="2205038"/>
              <a:ext cx="8258175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3" y="4652963"/>
              <a:ext cx="8239125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513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search.jsp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검색창에 입력한 값과 셀렉트 박스의 검색 조건을 선택해 서블릿으로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5" y="1942595"/>
            <a:ext cx="6851996" cy="408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13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56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memberInfo.jsp</a:t>
            </a:r>
            <a:r>
              <a:rPr lang="ko-KR" altLang="en-US" sz="1200">
                <a:latin typeface="+mj-ea"/>
                <a:ea typeface="+mj-ea"/>
              </a:rPr>
              <a:t>에서는 검색 조건으로 조회한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0252" y="1787747"/>
            <a:ext cx="7111861" cy="4572000"/>
            <a:chOff x="303143" y="1787747"/>
            <a:chExt cx="8220075" cy="574357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8" y="1787747"/>
              <a:ext cx="821055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43" y="4130897"/>
              <a:ext cx="8220075" cy="340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513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896" y="3656927"/>
            <a:ext cx="407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마이바티스 프레임워크의 특징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896" y="3933926"/>
            <a:ext cx="7347617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SQL </a:t>
            </a:r>
            <a:r>
              <a:rPr lang="ko-KR" altLang="en-US" sz="1200" dirty="0">
                <a:latin typeface="+mj-ea"/>
                <a:ea typeface="+mj-ea"/>
              </a:rPr>
              <a:t>실행 결과를 자바 빈이나 </a:t>
            </a:r>
            <a:r>
              <a:rPr lang="en-US" altLang="ko-KR" sz="1200" dirty="0">
                <a:latin typeface="+mj-ea"/>
                <a:ea typeface="+mj-ea"/>
              </a:rPr>
              <a:t>Map </a:t>
            </a:r>
            <a:r>
              <a:rPr lang="ko-KR" altLang="en-US" sz="1200" dirty="0">
                <a:latin typeface="+mj-ea"/>
                <a:ea typeface="+mj-ea"/>
              </a:rPr>
              <a:t>객체에 매핑해 주는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Persisitence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솔루션</a:t>
            </a:r>
            <a:r>
              <a:rPr lang="ko-KR" altLang="en-US" sz="1200" dirty="0">
                <a:latin typeface="+mj-ea"/>
                <a:ea typeface="+mj-ea"/>
              </a:rPr>
              <a:t>으로 관리함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즉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SQL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을 소스 코드가 아닌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XML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로 분리</a:t>
            </a:r>
            <a:r>
              <a:rPr lang="ko-KR" altLang="en-US" sz="1200" dirty="0">
                <a:latin typeface="+mj-ea"/>
                <a:ea typeface="+mj-ea"/>
              </a:rPr>
              <a:t>함</a:t>
            </a:r>
            <a:r>
              <a:rPr lang="en-US" altLang="ko-KR" sz="1200" dirty="0">
                <a:latin typeface="+mj-ea"/>
                <a:ea typeface="+mj-ea"/>
              </a:rPr>
              <a:t>(SQL </a:t>
            </a:r>
            <a:r>
              <a:rPr lang="ko-KR" altLang="en-US" sz="1200" dirty="0">
                <a:latin typeface="+mj-ea"/>
                <a:ea typeface="+mj-ea"/>
              </a:rPr>
              <a:t>문장만 가지고 있는 </a:t>
            </a:r>
            <a:r>
              <a:rPr lang="en-US" altLang="ko-KR" sz="1200" dirty="0" err="1">
                <a:latin typeface="+mj-ea"/>
                <a:ea typeface="+mj-ea"/>
              </a:rPr>
              <a:t>MyBatis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XML </a:t>
            </a:r>
            <a:r>
              <a:rPr lang="ko-KR" altLang="en-US" sz="1200" dirty="0">
                <a:latin typeface="+mj-ea"/>
                <a:ea typeface="+mj-ea"/>
              </a:rPr>
              <a:t>설정파일이용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sym typeface="Wingdings" panose="05000000000000000000" pitchFamily="2" charset="2"/>
              </a:rPr>
              <a:t>     </a:t>
            </a:r>
            <a:r>
              <a:rPr lang="en-US" altLang="ko-KR" sz="1200" dirty="0">
                <a:solidFill>
                  <a:srgbClr val="0000FF"/>
                </a:solidFill>
                <a:latin typeface="+mj-ea"/>
                <a:ea typeface="+mj-ea"/>
              </a:rPr>
              <a:t>SQL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문과 프로그래밍 코드를 분리해서 구현</a:t>
            </a:r>
            <a:r>
              <a:rPr lang="ko-KR" altLang="en-US" sz="1200" dirty="0">
                <a:latin typeface="+mj-ea"/>
                <a:ea typeface="+mj-ea"/>
              </a:rPr>
              <a:t>함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예</a:t>
            </a:r>
            <a:r>
              <a:rPr lang="en-US" altLang="ko-KR" sz="1200" dirty="0">
                <a:latin typeface="+mj-ea"/>
                <a:ea typeface="+mj-ea"/>
              </a:rPr>
              <a:t>, DAO </a:t>
            </a:r>
            <a:r>
              <a:rPr lang="ko-KR" altLang="en-US" sz="1200" dirty="0">
                <a:latin typeface="+mj-ea"/>
                <a:ea typeface="+mj-ea"/>
              </a:rPr>
              <a:t>클래스에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이 없습니다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데이터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-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소스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(DataSource)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기능과 트랜잭션 처리 기능을 제공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B69667-535D-4FB1-A3BA-BD29FF0E906E}"/>
              </a:ext>
            </a:extLst>
          </p:cNvPr>
          <p:cNvGrpSpPr/>
          <p:nvPr/>
        </p:nvGrpSpPr>
        <p:grpSpPr>
          <a:xfrm>
            <a:off x="760344" y="1462349"/>
            <a:ext cx="7131326" cy="2030104"/>
            <a:chOff x="760344" y="1462349"/>
            <a:chExt cx="7131326" cy="20301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B77E98-A510-4964-8C6A-786AF5E4B214}"/>
                </a:ext>
              </a:extLst>
            </p:cNvPr>
            <p:cNvSpPr txBox="1"/>
            <p:nvPr/>
          </p:nvSpPr>
          <p:spPr>
            <a:xfrm>
              <a:off x="760344" y="1462349"/>
              <a:ext cx="5059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ea"/>
                  <a:ea typeface="+mj-ea"/>
                </a:rPr>
                <a:t>기존의 </a:t>
              </a:r>
              <a:r>
                <a:rPr lang="en-US" altLang="ko-KR" sz="1200" b="1" dirty="0">
                  <a:latin typeface="+mj-ea"/>
                  <a:ea typeface="+mj-ea"/>
                </a:rPr>
                <a:t>JDBC</a:t>
              </a:r>
              <a:r>
                <a:rPr lang="ko-KR" altLang="en-US" sz="1200" b="1" dirty="0">
                  <a:latin typeface="+mj-ea"/>
                  <a:ea typeface="+mj-ea"/>
                </a:rPr>
                <a:t>의 처리방식</a:t>
              </a:r>
              <a:r>
                <a:rPr lang="en-US" altLang="ko-KR" sz="1200" b="1" dirty="0">
                  <a:latin typeface="+mj-ea"/>
                  <a:ea typeface="+mj-ea"/>
                </a:rPr>
                <a:t>: </a:t>
              </a:r>
              <a:r>
                <a:rPr lang="ko-KR" altLang="en-US" sz="1200" b="1" dirty="0">
                  <a:latin typeface="+mj-ea"/>
                  <a:ea typeface="+mj-ea"/>
                </a:rPr>
                <a:t>처리할 </a:t>
              </a:r>
              <a:r>
                <a:rPr lang="en-US" altLang="ko-KR" sz="1200" b="1" dirty="0">
                  <a:latin typeface="+mj-ea"/>
                  <a:ea typeface="+mj-ea"/>
                </a:rPr>
                <a:t>SQL</a:t>
              </a:r>
              <a:r>
                <a:rPr lang="ko-KR" altLang="en-US" sz="1200" b="1" dirty="0">
                  <a:latin typeface="+mj-ea"/>
                  <a:ea typeface="+mj-ea"/>
                </a:rPr>
                <a:t>문이 </a:t>
              </a:r>
              <a:r>
                <a:rPr lang="en-US" altLang="ko-KR" sz="1200" b="1" dirty="0">
                  <a:latin typeface="+mj-ea"/>
                  <a:ea typeface="+mj-ea"/>
                </a:rPr>
                <a:t>JAVA-CLASS</a:t>
              </a:r>
              <a:r>
                <a:rPr lang="ko-KR" altLang="en-US" sz="1200" b="1" dirty="0">
                  <a:latin typeface="+mj-ea"/>
                  <a:ea typeface="+mj-ea"/>
                </a:rPr>
                <a:t>에 포함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FBC6DC-1C64-4C76-A305-FA71E17E2EFC}"/>
                </a:ext>
              </a:extLst>
            </p:cNvPr>
            <p:cNvSpPr/>
            <p:nvPr/>
          </p:nvSpPr>
          <p:spPr>
            <a:xfrm>
              <a:off x="760344" y="1734236"/>
              <a:ext cx="7131326" cy="923330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j-ea"/>
                  <a:ea typeface="+mj-ea"/>
                </a:rPr>
                <a:t>connection → Statement </a:t>
              </a:r>
              <a:r>
                <a:rPr lang="ko-KR" altLang="en-US" sz="1200" dirty="0">
                  <a:latin typeface="+mj-ea"/>
                  <a:ea typeface="+mj-ea"/>
                </a:rPr>
                <a:t>객체 생성 → </a:t>
              </a:r>
              <a:r>
                <a:rPr lang="en-US" altLang="ko-KR" sz="1200" dirty="0">
                  <a:latin typeface="+mj-ea"/>
                  <a:ea typeface="+mj-ea"/>
                </a:rPr>
                <a:t>SQL</a:t>
              </a:r>
              <a:r>
                <a:rPr lang="ko-KR" altLang="en-US" sz="1200" dirty="0">
                  <a:latin typeface="+mj-ea"/>
                  <a:ea typeface="+mj-ea"/>
                </a:rPr>
                <a:t>문 전송 → 결과 반환 → </a:t>
              </a:r>
              <a:r>
                <a:rPr lang="en-US" altLang="ko-KR" sz="1200" dirty="0">
                  <a:latin typeface="+mj-ea"/>
                  <a:ea typeface="+mj-ea"/>
                </a:rPr>
                <a:t>close </a:t>
              </a:r>
              <a:r>
                <a:rPr lang="ko-KR" altLang="en-US" sz="1200" dirty="0">
                  <a:latin typeface="+mj-ea"/>
                  <a:ea typeface="+mj-ea"/>
                </a:rPr>
                <a:t>과정으로 작업함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SQL</a:t>
              </a:r>
              <a:r>
                <a:rPr lang="ko-KR" altLang="en-US" sz="1200" b="1" dirty="0">
                  <a:solidFill>
                    <a:srgbClr val="FF0000"/>
                  </a:solidFill>
                  <a:latin typeface="+mj-ea"/>
                  <a:ea typeface="+mj-ea"/>
                </a:rPr>
                <a:t>문이 프로그래밍 코드에 섞여 있으므로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+mj-ea"/>
                  <a:ea typeface="+mj-ea"/>
                </a:rPr>
                <a:t>자바 </a:t>
              </a:r>
              <a:r>
                <a:rPr lang="ko-KR" altLang="en-US" sz="1200" dirty="0">
                  <a:solidFill>
                    <a:srgbClr val="FF0000"/>
                  </a:solidFill>
                  <a:latin typeface="+mj-ea"/>
                  <a:ea typeface="+mj-ea"/>
                </a:rPr>
                <a:t>코드를 복잡해서 프로그램 사용 및 유지 보수의 어려움을 초래함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3C427B-176C-49F2-81A0-09E503C3F34C}"/>
                </a:ext>
              </a:extLst>
            </p:cNvPr>
            <p:cNvSpPr/>
            <p:nvPr/>
          </p:nvSpPr>
          <p:spPr>
            <a:xfrm>
              <a:off x="760344" y="2846122"/>
              <a:ext cx="7131326" cy="646331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j-ea"/>
                  <a:ea typeface="+mj-ea"/>
                </a:rPr>
                <a:t>마이바티스 프레임워크를 도입해서 </a:t>
              </a:r>
              <a:r>
                <a:rPr lang="en-US" altLang="ko-KR" sz="1200" b="1" dirty="0">
                  <a:solidFill>
                    <a:srgbClr val="0000FF"/>
                  </a:solidFill>
                  <a:latin typeface="+mj-ea"/>
                  <a:ea typeface="+mj-ea"/>
                </a:rPr>
                <a:t>SQL</a:t>
              </a:r>
              <a:r>
                <a:rPr lang="ko-KR" altLang="en-US" sz="1200" b="1" dirty="0">
                  <a:solidFill>
                    <a:srgbClr val="0000FF"/>
                  </a:solidFill>
                  <a:latin typeface="+mj-ea"/>
                  <a:ea typeface="+mj-ea"/>
                </a:rPr>
                <a:t>문의 가독성을 높여서 사용이 편리하게 만듦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j-ea"/>
                  <a:ea typeface="+mj-ea"/>
                </a:rPr>
                <a:t>코드와 </a:t>
              </a:r>
              <a:r>
                <a:rPr lang="en-US" altLang="ko-KR" sz="1200" dirty="0">
                  <a:latin typeface="+mj-ea"/>
                  <a:ea typeface="+mj-ea"/>
                </a:rPr>
                <a:t>SQL</a:t>
              </a:r>
              <a:r>
                <a:rPr lang="ko-KR" altLang="en-US" sz="1200" dirty="0">
                  <a:latin typeface="+mj-ea"/>
                  <a:ea typeface="+mj-ea"/>
                </a:rPr>
                <a:t>문을 분리해서 사용 및 유지 보수를 편리하게 함</a:t>
              </a:r>
            </a:p>
          </p:txBody>
        </p:sp>
        <p:sp>
          <p:nvSpPr>
            <p:cNvPr id="17" name="아래쪽 화살표 8">
              <a:extLst>
                <a:ext uri="{FF2B5EF4-FFF2-40B4-BE49-F238E27FC236}">
                  <a16:creationId xmlns:a16="http://schemas.microsoft.com/office/drawing/2014/main" id="{5310A416-82E1-4B36-8666-1C9A96AFEFB6}"/>
                </a:ext>
              </a:extLst>
            </p:cNvPr>
            <p:cNvSpPr/>
            <p:nvPr/>
          </p:nvSpPr>
          <p:spPr>
            <a:xfrm>
              <a:off x="4062503" y="2527131"/>
              <a:ext cx="308113" cy="26835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4C41E2-C4D0-44EE-9A8D-9388900E4950}"/>
              </a:ext>
            </a:extLst>
          </p:cNvPr>
          <p:cNvSpPr txBox="1"/>
          <p:nvPr/>
        </p:nvSpPr>
        <p:spPr>
          <a:xfrm>
            <a:off x="1615034" y="5502389"/>
            <a:ext cx="3349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Persistence(</a:t>
            </a:r>
            <a:r>
              <a:rPr lang="ko-KR" altLang="en-US" dirty="0"/>
              <a:t>객체 지속성</a:t>
            </a:r>
            <a:r>
              <a:rPr lang="en-US" altLang="ko-KR" dirty="0"/>
              <a:t>)</a:t>
            </a:r>
            <a:r>
              <a:rPr lang="ko-KR" altLang="en-US" dirty="0"/>
              <a:t>의미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https://homo-</a:t>
            </a:r>
            <a:r>
              <a:rPr lang="en-US" altLang="ko-KR" dirty="0" err="1">
                <a:hlinkClick r:id="rId2"/>
              </a:rPr>
              <a:t>ware.tistory.com</a:t>
            </a:r>
            <a:r>
              <a:rPr lang="en-US" altLang="ko-KR" dirty="0">
                <a:hlinkClick r:id="rId2"/>
              </a:rPr>
              <a:t>/4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62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7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en-US" altLang="ko-KR" sz="1200" dirty="0">
                <a:latin typeface="+mj-ea"/>
                <a:ea typeface="+mj-ea"/>
              </a:rPr>
              <a:t>http://localhost:8090/pro23/test02/search.jsp</a:t>
            </a:r>
            <a:r>
              <a:rPr lang="ko-KR" altLang="en-US" sz="1200" dirty="0">
                <a:latin typeface="+mj-ea"/>
                <a:ea typeface="+mj-ea"/>
              </a:rPr>
              <a:t>로 요청하여 </a:t>
            </a:r>
            <a:r>
              <a:rPr lang="ko-KR" altLang="en-US" sz="1200" dirty="0" err="1">
                <a:latin typeface="+mj-ea"/>
                <a:ea typeface="+mj-ea"/>
              </a:rPr>
              <a:t>셀렉트</a:t>
            </a:r>
            <a:r>
              <a:rPr lang="ko-KR" altLang="en-US" sz="1200" dirty="0">
                <a:latin typeface="+mj-ea"/>
                <a:ea typeface="+mj-ea"/>
              </a:rPr>
              <a:t> 박스에서 아이디를 선택하여 검색 조건을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설정합니다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</a:rPr>
              <a:t>입력 칸에는 </a:t>
            </a:r>
            <a:r>
              <a:rPr lang="en-US" altLang="ko-KR" sz="1200" dirty="0">
                <a:latin typeface="+mj-ea"/>
              </a:rPr>
              <a:t>SQL*Developer</a:t>
            </a:r>
            <a:r>
              <a:rPr lang="ko-KR" altLang="en-US" sz="1200" dirty="0">
                <a:latin typeface="+mj-ea"/>
              </a:rPr>
              <a:t>로 </a:t>
            </a:r>
            <a:r>
              <a:rPr lang="en-US" altLang="ko-KR" sz="1200" dirty="0">
                <a:latin typeface="+mj-ea"/>
              </a:rPr>
              <a:t>SELECT * FROM </a:t>
            </a:r>
            <a:r>
              <a:rPr lang="en-US" altLang="ko-KR" sz="1200" dirty="0" err="1">
                <a:latin typeface="+mj-ea"/>
              </a:rPr>
              <a:t>hr.t_member</a:t>
            </a:r>
            <a:r>
              <a:rPr lang="en-US" altLang="ko-KR" sz="1200" dirty="0">
                <a:latin typeface="+mj-ea"/>
              </a:rPr>
              <a:t> ; </a:t>
            </a:r>
            <a:r>
              <a:rPr lang="ko-KR" altLang="en-US" sz="1200" dirty="0">
                <a:latin typeface="+mj-ea"/>
              </a:rPr>
              <a:t>문으로 조회하여</a:t>
            </a:r>
            <a:r>
              <a:rPr lang="en-US" altLang="ko-KR" sz="1200" dirty="0">
                <a:latin typeface="+mj-ea"/>
              </a:rPr>
              <a:t>, mid</a:t>
            </a:r>
            <a:r>
              <a:rPr lang="ko-KR" altLang="en-US" sz="1200" dirty="0">
                <a:latin typeface="+mj-ea"/>
              </a:rPr>
              <a:t>에 표시된 </a:t>
            </a:r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값 중 하나를 입력하세요</a:t>
            </a:r>
            <a:r>
              <a:rPr lang="en-US" altLang="ko-KR" sz="1200" dirty="0">
                <a:latin typeface="+mj-ea"/>
              </a:rPr>
              <a:t>. mid </a:t>
            </a:r>
            <a:r>
              <a:rPr lang="ko-KR" altLang="en-US" sz="1200" dirty="0">
                <a:latin typeface="+mj-ea"/>
              </a:rPr>
              <a:t>값을 입력 후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검색을 클릭합니다 실습에서는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park</a:t>
            </a:r>
            <a:r>
              <a:rPr lang="ko-KR" altLang="en-US" sz="1200" dirty="0">
                <a:latin typeface="+mj-ea"/>
                <a:ea typeface="+mj-ea"/>
              </a:rPr>
              <a:t>이라고 입력한 후 검색을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3" y="3827214"/>
            <a:ext cx="8251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조회된 결과가 </a:t>
            </a:r>
            <a:r>
              <a:rPr lang="en-US" altLang="ko-KR" sz="1200">
                <a:latin typeface="+mj-ea"/>
                <a:ea typeface="+mj-ea"/>
              </a:rPr>
              <a:t>memberInfo.jsp</a:t>
            </a:r>
            <a:r>
              <a:rPr lang="ko-KR" altLang="en-US" sz="1200">
                <a:latin typeface="+mj-ea"/>
                <a:ea typeface="+mj-ea"/>
              </a:rPr>
              <a:t>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04447" y="2308923"/>
            <a:ext cx="391477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292086" y="4104213"/>
            <a:ext cx="5943600" cy="902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762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이번에는 셀렉트 박스에서 검색 조건을 비밀번호로 설정한 후 검색을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입력한 값과 같은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비밀번호를 가지는 회원 정보가 모두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026" y="2085973"/>
            <a:ext cx="3838575" cy="1343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02026" y="3928884"/>
            <a:ext cx="5943600" cy="1902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40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40565"/>
            <a:ext cx="7305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검색 조건을 전체로 설정해서 요청하면 전체 회원 정보가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16934" y="1952583"/>
            <a:ext cx="5943600" cy="235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23.4.4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추가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790048"/>
            <a:ext cx="768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  <a:ea typeface="+mj-ea"/>
              </a:rPr>
              <a:t>com.mybatis.ex04 </a:t>
            </a:r>
            <a:r>
              <a:rPr lang="ko-KR" altLang="en-US" sz="1200" dirty="0">
                <a:latin typeface="+mj-ea"/>
                <a:ea typeface="+mj-ea"/>
              </a:rPr>
              <a:t>패키지를 만들고 실습 파일을 준비합니다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37071" y="2214630"/>
            <a:ext cx="2123164" cy="4066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3350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41174"/>
            <a:ext cx="708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" y="1796540"/>
            <a:ext cx="6842470" cy="288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51113"/>
            <a:ext cx="785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브라우저에서 전송된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값이 </a:t>
            </a:r>
            <a:r>
              <a:rPr lang="en-US" altLang="ko-KR" sz="1200">
                <a:latin typeface="+mj-ea"/>
                <a:ea typeface="+mj-ea"/>
              </a:rPr>
              <a:t>insertMember</a:t>
            </a:r>
            <a:r>
              <a:rPr lang="ko-KR" altLang="en-US" sz="1200">
                <a:latin typeface="+mj-ea"/>
                <a:ea typeface="+mj-ea"/>
              </a:rPr>
              <a:t>면 함께 전송된 회원 정보를 가져와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객체에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24" y="1912778"/>
            <a:ext cx="6371728" cy="494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500809"/>
            <a:ext cx="7722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사용하려면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메서드를 이용해야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5131" y="1908312"/>
            <a:ext cx="7654166" cy="3161887"/>
            <a:chOff x="366713" y="2038350"/>
            <a:chExt cx="8410575" cy="3817041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3" y="2038350"/>
              <a:ext cx="8410575" cy="278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3" y="4760016"/>
              <a:ext cx="8220075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73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가입창에서 회원 정보를 전송하면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값으로 </a:t>
            </a:r>
            <a:r>
              <a:rPr lang="en-US" altLang="ko-KR" sz="1200">
                <a:latin typeface="+mj-ea"/>
                <a:ea typeface="+mj-ea"/>
              </a:rPr>
              <a:t>insertMember</a:t>
            </a:r>
            <a:r>
              <a:rPr lang="ko-KR" altLang="en-US" sz="1200">
                <a:latin typeface="+mj-ea"/>
                <a:ea typeface="+mj-ea"/>
              </a:rPr>
              <a:t>를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55" y="1807625"/>
            <a:ext cx="7075833" cy="276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90261"/>
            <a:ext cx="79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http://localhost:8090/pro23/test03/memberForm.jsp</a:t>
            </a:r>
            <a:r>
              <a:rPr lang="ko-KR" altLang="en-US" sz="1200" dirty="0">
                <a:latin typeface="+mj-ea"/>
                <a:ea typeface="+mj-ea"/>
              </a:rPr>
              <a:t>로 요청하여 회원 정보를 입력하고 가입하기를 클릭하면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새 회원 정보가 추가되고 회원 목록이 표시됩니다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61885" y="2051926"/>
            <a:ext cx="1929434" cy="2957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11357" y="5179019"/>
            <a:ext cx="5665304" cy="1500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79762" y="5396947"/>
            <a:ext cx="5526157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23.4.5 HashMap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회원 정보 추가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790048"/>
            <a:ext cx="790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수정합니다</a:t>
            </a:r>
            <a:r>
              <a:rPr lang="en-US" altLang="ko-KR" sz="1200" dirty="0">
                <a:latin typeface="+mj-ea"/>
                <a:ea typeface="+mj-ea"/>
              </a:rPr>
              <a:t>. insert</a:t>
            </a:r>
            <a:r>
              <a:rPr lang="ko-KR" altLang="en-US" sz="1200" dirty="0">
                <a:latin typeface="+mj-ea"/>
                <a:ea typeface="+mj-ea"/>
              </a:rPr>
              <a:t>문의 </a:t>
            </a:r>
            <a:r>
              <a:rPr lang="en-US" altLang="ko-KR" sz="1200" dirty="0" err="1">
                <a:latin typeface="+mj-ea"/>
                <a:ea typeface="+mj-ea"/>
              </a:rPr>
              <a:t>parameterType</a:t>
            </a:r>
            <a:r>
              <a:rPr lang="ko-KR" altLang="en-US" sz="1200" dirty="0">
                <a:latin typeface="+mj-ea"/>
                <a:ea typeface="+mj-ea"/>
              </a:rPr>
              <a:t>을 </a:t>
            </a:r>
            <a:r>
              <a:rPr lang="en-US" altLang="ko-KR" sz="1200" dirty="0">
                <a:latin typeface="+mj-ea"/>
                <a:ea typeface="+mj-ea"/>
              </a:rPr>
              <a:t>HashMap</a:t>
            </a:r>
            <a:r>
              <a:rPr lang="ko-KR" altLang="en-US" sz="1200" dirty="0">
                <a:latin typeface="+mj-ea"/>
                <a:ea typeface="+mj-ea"/>
              </a:rPr>
              <a:t>으로 지정합니다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회원 정보들은 </a:t>
            </a:r>
            <a:r>
              <a:rPr lang="en-US" altLang="ko-KR" sz="1200" dirty="0">
                <a:latin typeface="+mj-ea"/>
                <a:ea typeface="+mj-ea"/>
              </a:rPr>
              <a:t>HashMap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key</a:t>
            </a:r>
            <a:r>
              <a:rPr lang="ko-KR" altLang="en-US" sz="1200" dirty="0">
                <a:latin typeface="+mj-ea"/>
                <a:ea typeface="+mj-ea"/>
              </a:rPr>
              <a:t>를 이용해 가져옵니다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4" y="2357205"/>
            <a:ext cx="6673920" cy="230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38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2878" y="1351722"/>
            <a:ext cx="5743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Persisitence-</a:t>
            </a:r>
            <a:r>
              <a:rPr lang="ko-KR" altLang="en-US" sz="1200" b="1" dirty="0"/>
              <a:t>프레임워크로 사용되는 마이바티스 구조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05" y="1628721"/>
            <a:ext cx="5921651" cy="5110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928" y="1675649"/>
            <a:ext cx="2483645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Persistence Framework</a:t>
            </a:r>
            <a:r>
              <a:rPr lang="ko-KR" altLang="en-US" sz="1000" dirty="0"/>
              <a:t>는 </a:t>
            </a:r>
            <a:endParaRPr lang="en-US" altLang="ko-KR" sz="1000" dirty="0"/>
          </a:p>
          <a:p>
            <a:r>
              <a:rPr lang="ko-KR" altLang="en-US" sz="1000" dirty="0"/>
              <a:t>데이터의 저장</a:t>
            </a:r>
            <a:r>
              <a:rPr lang="en-US" altLang="ko-KR" sz="1000" dirty="0"/>
              <a:t>, 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삭제를 다루는 </a:t>
            </a:r>
            <a:endParaRPr lang="en-US" altLang="ko-KR" sz="1000" dirty="0"/>
          </a:p>
          <a:p>
            <a:r>
              <a:rPr lang="ko-KR" altLang="en-US" sz="1000" dirty="0"/>
              <a:t>클래스 및 설정 파일들의 집합이다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Persistence Framework </a:t>
            </a:r>
            <a:r>
              <a:rPr lang="ko-KR" altLang="en-US" sz="1000" dirty="0"/>
              <a:t>를 사용하면 </a:t>
            </a:r>
            <a:endParaRPr lang="en-US" altLang="ko-KR" sz="1000" dirty="0"/>
          </a:p>
          <a:p>
            <a:r>
              <a:rPr lang="en-US" altLang="ko-KR" sz="1000" dirty="0"/>
              <a:t>JDBC </a:t>
            </a:r>
            <a:r>
              <a:rPr lang="ko-KR" altLang="en-US" sz="1000" dirty="0"/>
              <a:t>프로그래밍의 복잡함이나 </a:t>
            </a:r>
            <a:endParaRPr lang="en-US" altLang="ko-KR" sz="1000" dirty="0"/>
          </a:p>
          <a:p>
            <a:r>
              <a:rPr lang="ko-KR" altLang="en-US" sz="1000" dirty="0"/>
              <a:t>번거로움 없이 간단한 작업만으로 </a:t>
            </a:r>
            <a:endParaRPr lang="en-US" altLang="ko-KR" sz="1000" dirty="0"/>
          </a:p>
          <a:p>
            <a:r>
              <a:rPr lang="ko-KR" altLang="en-US" sz="1000" dirty="0"/>
              <a:t>데이터베이스와 연동되는 시스템을</a:t>
            </a:r>
            <a:endParaRPr lang="en-US" altLang="ko-KR" sz="1000" dirty="0"/>
          </a:p>
          <a:p>
            <a:r>
              <a:rPr lang="ko-KR" altLang="en-US" sz="1000" dirty="0"/>
              <a:t>빠르게 개발할 수 있으며 </a:t>
            </a:r>
            <a:endParaRPr lang="en-US" altLang="ko-KR" sz="1000" dirty="0"/>
          </a:p>
          <a:p>
            <a:r>
              <a:rPr lang="ko-KR" altLang="en-US" sz="1000" dirty="0"/>
              <a:t>안정적인 구동도 보장한다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91478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전달된 회원 정보를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key/value</a:t>
            </a:r>
            <a:r>
              <a:rPr lang="ko-KR" altLang="en-US" sz="1200">
                <a:latin typeface="+mj-ea"/>
                <a:ea typeface="+mj-ea"/>
              </a:rPr>
              <a:t>로 저장한 후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insertMember2() </a:t>
            </a:r>
            <a:r>
              <a:rPr lang="ko-KR" altLang="en-US" sz="1200">
                <a:latin typeface="+mj-ea"/>
                <a:ea typeface="+mj-ea"/>
              </a:rPr>
              <a:t>메서드로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63" y="1853142"/>
            <a:ext cx="5916551" cy="479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0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742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 호출 시 두 번째 인자로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을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6" y="1767869"/>
            <a:ext cx="6773725" cy="262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103" y="1560443"/>
            <a:ext cx="792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&lt;form&gt; </a:t>
            </a:r>
            <a:r>
              <a:rPr lang="ko-KR" altLang="en-US" sz="1200">
                <a:latin typeface="+mj-ea"/>
                <a:ea typeface="+mj-ea"/>
              </a:rPr>
              <a:t>태그의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속성을 </a:t>
            </a:r>
            <a:r>
              <a:rPr lang="en-US" altLang="ko-KR" sz="1200">
                <a:latin typeface="+mj-ea"/>
                <a:ea typeface="+mj-ea"/>
              </a:rPr>
              <a:t>${contextPath}/mem4.do?action=insertMember2</a:t>
            </a:r>
            <a:r>
              <a:rPr lang="ko-KR" altLang="en-US" sz="1200">
                <a:latin typeface="+mj-ea"/>
                <a:ea typeface="+mj-ea"/>
              </a:rPr>
              <a:t>로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변경합니다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101" y="2206487"/>
            <a:ext cx="741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http:localhost:8090/pro23/test03/memberForm.jsp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입력하고 가입하기를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클릭한 후 회원 정보를 등록하고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62" y="2668152"/>
            <a:ext cx="2150155" cy="2269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78401" y="5161280"/>
            <a:ext cx="7046673" cy="1467803"/>
            <a:chOff x="678401" y="5161280"/>
            <a:chExt cx="7046673" cy="1467803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01" y="5161280"/>
              <a:ext cx="7046673" cy="146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62000" y="5323840"/>
              <a:ext cx="6380480" cy="2133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23.4.6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수정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6" y="1790048"/>
            <a:ext cx="6698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회원 정보 수정에 필요한 </a:t>
            </a:r>
            <a:r>
              <a:rPr lang="en-US" altLang="ko-KR" sz="1200">
                <a:latin typeface="+mj-ea"/>
                <a:ea typeface="+mj-ea"/>
              </a:rPr>
              <a:t>modMember.jsp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83905" y="2186316"/>
            <a:ext cx="2002155" cy="4277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661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695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2697" y="1898374"/>
            <a:ext cx="6752604" cy="2738649"/>
            <a:chOff x="433388" y="2219325"/>
            <a:chExt cx="8277225" cy="3252585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2219325"/>
              <a:ext cx="8277225" cy="241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07" y="4347960"/>
              <a:ext cx="4257675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82187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77" y="1659186"/>
            <a:ext cx="6410838" cy="494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81539"/>
            <a:ext cx="752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update() </a:t>
            </a:r>
            <a:r>
              <a:rPr lang="ko-KR" altLang="en-US" sz="1200">
                <a:latin typeface="+mj-ea"/>
                <a:ea typeface="+mj-ea"/>
              </a:rPr>
              <a:t>메서드를 이용해서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문을 실행하도록 다음과 같이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03243" y="1843204"/>
            <a:ext cx="6417676" cy="2302060"/>
            <a:chOff x="433388" y="2466975"/>
            <a:chExt cx="8277225" cy="3170168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2466975"/>
              <a:ext cx="8277225" cy="1924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4341743"/>
              <a:ext cx="822007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441174"/>
            <a:ext cx="723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modMember.jsp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8" y="1718173"/>
            <a:ext cx="6980376" cy="343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85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http://localhost:8090/pro23/test03/modMember.jsp</a:t>
            </a:r>
            <a:r>
              <a:rPr lang="ko-KR" altLang="en-US" sz="1200">
                <a:latin typeface="+mj-ea"/>
                <a:ea typeface="+mj-ea"/>
              </a:rPr>
              <a:t>로 요청하여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cha</a:t>
            </a:r>
            <a:r>
              <a:rPr lang="ko-KR" altLang="en-US" sz="1200">
                <a:latin typeface="+mj-ea"/>
                <a:ea typeface="+mj-ea"/>
              </a:rPr>
              <a:t>인 회원의 수정 정보를 입력하고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수정하기를 클릭하면 수정된 회원 정보가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84" y="1962474"/>
            <a:ext cx="2406610" cy="2569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58" y="5112324"/>
            <a:ext cx="6658803" cy="140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843" y="5267739"/>
            <a:ext cx="6393231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23.4.7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삭제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4034" y="1790048"/>
            <a:ext cx="675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에 다음 내용을 추가합니다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83" y="2067047"/>
            <a:ext cx="6746160" cy="258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81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MyBatis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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iBatis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89469"/>
              </p:ext>
            </p:extLst>
          </p:nvPr>
        </p:nvGraphicFramePr>
        <p:xfrm>
          <a:off x="728873" y="4331514"/>
          <a:ext cx="714292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설정 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MyBatisConfig.xml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데이터베이스 연동 시 반환되는 값을 저장할 빈이나 트랜잭션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데이터소스 등 마이바티스 관련 정보를 설정합니다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baseline="0" dirty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MemberMapper.xml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 정보 관련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SQL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설정합니다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202D5A-DEAB-48B4-B3A8-709E67D6994E}"/>
              </a:ext>
            </a:extLst>
          </p:cNvPr>
          <p:cNvSpPr txBox="1"/>
          <p:nvPr/>
        </p:nvSpPr>
        <p:spPr>
          <a:xfrm>
            <a:off x="596348" y="1669776"/>
            <a:ext cx="7513982" cy="230832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SQL-mapper-XML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파일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들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)</a:t>
            </a:r>
            <a:r>
              <a:rPr lang="en-US" altLang="ko-KR" sz="1200" dirty="0">
                <a:latin typeface="+mj-ea"/>
              </a:rPr>
              <a:t>(</a:t>
            </a:r>
            <a:r>
              <a:rPr lang="en-US" altLang="ko-KR" sz="1200" dirty="0" err="1">
                <a:latin typeface="+mj-ea"/>
              </a:rPr>
              <a:t>SqlMap.xml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에 각 기능별로 실행할 </a:t>
            </a:r>
            <a:r>
              <a:rPr lang="en-US" altLang="ko-KR" sz="1200" dirty="0">
                <a:latin typeface="+mj-ea"/>
              </a:rPr>
              <a:t>SQL</a:t>
            </a:r>
            <a:r>
              <a:rPr lang="ko-KR" altLang="en-US" sz="1200" dirty="0">
                <a:latin typeface="+mj-ea"/>
              </a:rPr>
              <a:t>문이 정의되며</a:t>
            </a:r>
            <a:r>
              <a:rPr lang="en-US" altLang="ko-KR" sz="1200" dirty="0">
                <a:latin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 </a:t>
            </a:r>
            <a:r>
              <a:rPr lang="ko-KR" altLang="en-US" sz="1200" dirty="0">
                <a:latin typeface="+mj-ea"/>
              </a:rPr>
              <a:t>이 </a:t>
            </a:r>
            <a:r>
              <a:rPr lang="en-US" altLang="ko-KR" sz="1200" dirty="0">
                <a:latin typeface="+mj-ea"/>
              </a:rPr>
              <a:t>SQL-mapper-XML</a:t>
            </a:r>
            <a:r>
              <a:rPr lang="ko-KR" altLang="en-US" sz="1200" dirty="0">
                <a:latin typeface="+mj-ea"/>
              </a:rPr>
              <a:t>파일을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mybatis-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구성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XML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파일</a:t>
            </a:r>
            <a:r>
              <a:rPr lang="en-US" altLang="ko-KR" sz="1200" dirty="0">
                <a:latin typeface="+mj-ea"/>
              </a:rPr>
              <a:t>(</a:t>
            </a:r>
            <a:r>
              <a:rPr lang="en-US" altLang="ko-KR" sz="1200" dirty="0">
                <a:latin typeface="+mj-ea"/>
                <a:ea typeface="+mj-ea"/>
              </a:rPr>
              <a:t>SqlMapConfig.xml)</a:t>
            </a:r>
            <a:r>
              <a:rPr lang="ko-KR" altLang="en-US" sz="1200" dirty="0">
                <a:latin typeface="+mj-ea"/>
                <a:ea typeface="+mj-ea"/>
              </a:rPr>
              <a:t>에 등록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설정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애플리케이션에서 데이터베이스와 연동하는 데 필요한 데이터를 각각의 매개변수에 저장한 후 </a:t>
            </a:r>
            <a:r>
              <a:rPr lang="en-US" altLang="ko-KR" sz="1200" dirty="0" err="1">
                <a:latin typeface="+mj-ea"/>
                <a:ea typeface="+mj-ea"/>
              </a:rPr>
              <a:t>myBatis</a:t>
            </a:r>
            <a:r>
              <a:rPr lang="ko-KR" altLang="en-US" sz="1200" dirty="0">
                <a:latin typeface="+mj-ea"/>
                <a:ea typeface="+mj-ea"/>
              </a:rPr>
              <a:t>에 전달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애플리케이션에서 요청한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</a:rPr>
              <a:t>SQL-mapper-XML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</a:rPr>
              <a:t>파일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dirty="0" err="1">
                <a:latin typeface="+mj-ea"/>
                <a:ea typeface="+mj-ea"/>
              </a:rPr>
              <a:t>SqlMap.xml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에서 선택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전달한 매개변수와 선택한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결합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j-ea"/>
                <a:ea typeface="+mj-ea"/>
              </a:rPr>
              <a:t>매개변수와 결합된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</a:t>
            </a:r>
            <a:r>
              <a:rPr lang="en-US" altLang="ko-KR" sz="1200" dirty="0">
                <a:latin typeface="+mj-ea"/>
                <a:ea typeface="+mj-ea"/>
              </a:rPr>
              <a:t>DBMS</a:t>
            </a:r>
            <a:r>
              <a:rPr lang="ko-KR" altLang="en-US" sz="1200" dirty="0">
                <a:latin typeface="+mj-ea"/>
                <a:ea typeface="+mj-ea"/>
              </a:rPr>
              <a:t>에 요청하여 </a:t>
            </a:r>
            <a:r>
              <a:rPr lang="en-US" altLang="ko-KR" sz="1200" dirty="0">
                <a:latin typeface="+mj-ea"/>
                <a:ea typeface="+mj-ea"/>
              </a:rPr>
              <a:t>DBMS</a:t>
            </a:r>
            <a:r>
              <a:rPr lang="ko-KR" altLang="en-US" sz="1200" dirty="0">
                <a:latin typeface="+mj-ea"/>
                <a:ea typeface="+mj-ea"/>
              </a:rPr>
              <a:t>에서 문장 처리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+mj-ea"/>
                <a:ea typeface="+mj-ea"/>
              </a:rPr>
              <a:t>DBMS</a:t>
            </a:r>
            <a:r>
              <a:rPr lang="ko-KR" altLang="en-US" sz="1200" dirty="0">
                <a:latin typeface="+mj-ea"/>
                <a:ea typeface="+mj-ea"/>
              </a:rPr>
              <a:t>에서 반환된 데이터를 애플리케이션에서 제공하는 적당한 매개변수에 저장한 후 반환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7B4371-1529-4CBC-B423-0A3D7CFA156C}"/>
              </a:ext>
            </a:extLst>
          </p:cNvPr>
          <p:cNvSpPr/>
          <p:nvPr/>
        </p:nvSpPr>
        <p:spPr>
          <a:xfrm>
            <a:off x="594402" y="4089158"/>
            <a:ext cx="6934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회원 정보 관리 실습예제에서 마이바티스 관련 설정 파일</a:t>
            </a:r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파일 이름은 임의로 지정할 수 있습니다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  <a:endParaRPr lang="ko-KR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490870"/>
            <a:ext cx="747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2. </a:t>
            </a:r>
            <a:r>
              <a:rPr lang="en-US" altLang="ko-KR" sz="1200"/>
              <a:t>MemberServlet </a:t>
            </a:r>
            <a:r>
              <a:rPr lang="ko-KR" altLang="en-US" sz="1200"/>
              <a:t>클래스는 다음과 같이 작성합니다</a:t>
            </a:r>
            <a:r>
              <a:rPr lang="en-US" altLang="ko-KR" sz="1200"/>
              <a:t>. </a:t>
            </a:r>
            <a:r>
              <a:rPr lang="ko-KR" altLang="en-US" sz="1200"/>
              <a:t>브라우저에서 서블릿으로 전달된 </a:t>
            </a:r>
            <a:r>
              <a:rPr lang="en-US" altLang="ko-KR" sz="1200"/>
              <a:t>action </a:t>
            </a:r>
            <a:r>
              <a:rPr lang="ko-KR" altLang="en-US" sz="1200"/>
              <a:t>값이</a:t>
            </a:r>
            <a:endParaRPr lang="en-US" altLang="ko-KR" sz="1200"/>
          </a:p>
          <a:p>
            <a:r>
              <a:rPr lang="en-US" altLang="ko-KR" sz="1200"/>
              <a:t>   </a:t>
            </a:r>
            <a:r>
              <a:rPr lang="ko-KR" altLang="en-US" sz="1200"/>
              <a:t> </a:t>
            </a:r>
            <a:r>
              <a:rPr lang="en-US" altLang="ko-KR" sz="1200"/>
              <a:t>deleteMember</a:t>
            </a:r>
            <a:r>
              <a:rPr lang="ko-KR" altLang="en-US" sz="1200"/>
              <a:t>면 같이 전달된 </a:t>
            </a:r>
            <a:r>
              <a:rPr lang="en-US" altLang="ko-KR" sz="1200"/>
              <a:t>ID </a:t>
            </a:r>
            <a:r>
              <a:rPr lang="ko-KR" altLang="en-US" sz="1200"/>
              <a:t>값을 받아 </a:t>
            </a:r>
            <a:r>
              <a:rPr lang="en-US" altLang="ko-KR" sz="1200"/>
              <a:t>MemberDAO</a:t>
            </a:r>
            <a:r>
              <a:rPr lang="ko-KR" altLang="en-US" sz="1200"/>
              <a:t>로 전달합니다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3" y="2047633"/>
            <a:ext cx="6962568" cy="36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08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클래스는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1" y="1777808"/>
            <a:ext cx="7383946" cy="313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62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회원 목록창에 삭제하기 링크를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삭제하기를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클릭하면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값과 회원의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서블릿으로 전송하도록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7" y="1954249"/>
            <a:ext cx="5722143" cy="490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490869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http://localhost:8090/pro23/mem4.do</a:t>
            </a:r>
            <a:r>
              <a:rPr lang="ko-KR" altLang="en-US" sz="1200">
                <a:latin typeface="+mj-ea"/>
                <a:ea typeface="+mj-ea"/>
              </a:rPr>
              <a:t>로 회원 목록을 요청한 후 삭제하기를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r>
              <a:rPr lang="ko-KR" altLang="en-US" sz="1200">
                <a:latin typeface="+mj-ea"/>
                <a:ea typeface="+mj-ea"/>
              </a:rPr>
              <a:t>    그러면 해당 회원 정보를 삭제한 후 회원 목록을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01" y="1952534"/>
            <a:ext cx="6657975" cy="13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01" y="4127189"/>
            <a:ext cx="6672176" cy="123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39948" y="2107096"/>
            <a:ext cx="969628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0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1274"/>
            <a:ext cx="467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마이바티스의 동적 </a:t>
            </a:r>
            <a:r>
              <a:rPr lang="en-US" altLang="ko-KR" sz="1200" b="1" dirty="0">
                <a:latin typeface="+mj-ea"/>
                <a:ea typeface="+mj-ea"/>
              </a:rPr>
              <a:t>SQL </a:t>
            </a:r>
            <a:r>
              <a:rPr lang="ko-KR" altLang="en-US" sz="1200" b="1" dirty="0">
                <a:latin typeface="+mj-ea"/>
                <a:ea typeface="+mj-ea"/>
              </a:rPr>
              <a:t>기능 등장 배경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642" y="1808273"/>
            <a:ext cx="6850431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select * from </a:t>
            </a:r>
            <a:r>
              <a:rPr lang="en-US" altLang="ko-KR" sz="1200" dirty="0" err="1">
                <a:latin typeface="+mj-ea"/>
                <a:ea typeface="+mj-ea"/>
              </a:rPr>
              <a:t>t_member</a:t>
            </a:r>
            <a:r>
              <a:rPr lang="en-US" altLang="ko-KR" sz="1200" dirty="0">
                <a:latin typeface="+mj-ea"/>
                <a:ea typeface="+mj-ea"/>
              </a:rPr>
              <a:t>  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4643" y="2374803"/>
            <a:ext cx="6850431" cy="6106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select * from </a:t>
            </a:r>
            <a:r>
              <a:rPr lang="en-US" altLang="ko-KR" sz="1200" dirty="0" err="1">
                <a:latin typeface="+mj-ea"/>
              </a:rPr>
              <a:t>t_member</a:t>
            </a:r>
            <a:r>
              <a:rPr lang="en-US" altLang="ko-KR" sz="1200" dirty="0">
                <a:latin typeface="+mj-ea"/>
              </a:rPr>
              <a:t> ②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where id = '</a:t>
            </a:r>
            <a:r>
              <a:rPr lang="en-US" altLang="ko-KR" sz="1200" b="1" dirty="0" err="1">
                <a:solidFill>
                  <a:srgbClr val="C00000"/>
                </a:solidFill>
                <a:latin typeface="+mj-ea"/>
              </a:rPr>
              <a:t>hong</a:t>
            </a: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641" y="3537681"/>
            <a:ext cx="6850431" cy="6106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select * from </a:t>
            </a:r>
            <a:r>
              <a:rPr lang="en-US" altLang="ko-KR" sz="1200" dirty="0" err="1">
                <a:latin typeface="+mj-ea"/>
              </a:rPr>
              <a:t>t_member</a:t>
            </a:r>
            <a:r>
              <a:rPr lang="en-US" altLang="ko-KR" sz="1200" dirty="0">
                <a:latin typeface="+mj-ea"/>
              </a:rPr>
              <a:t> ③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where id='</a:t>
            </a:r>
            <a:r>
              <a:rPr lang="en-US" altLang="ko-KR" sz="1200" b="1" dirty="0" err="1">
                <a:solidFill>
                  <a:srgbClr val="C00000"/>
                </a:solidFill>
                <a:latin typeface="+mj-ea"/>
              </a:rPr>
              <a:t>hong</a:t>
            </a: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’ and </a:t>
            </a:r>
            <a:r>
              <a:rPr lang="en-US" altLang="ko-KR" sz="1200" b="1" dirty="0" err="1">
                <a:solidFill>
                  <a:srgbClr val="C00000"/>
                </a:solidFill>
                <a:latin typeface="+mj-ea"/>
              </a:rPr>
              <a:t>pwd</a:t>
            </a: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=’1234’</a:t>
            </a:r>
            <a:endParaRPr lang="ko-KR" altLang="en-US" sz="1200" b="1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3705519" y="4929809"/>
            <a:ext cx="319829" cy="3081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44217" y="5585791"/>
            <a:ext cx="6559826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ko-KR" altLang="en-US" sz="1200" b="1">
                <a:latin typeface="+mj-ea"/>
                <a:ea typeface="+mj-ea"/>
              </a:rPr>
              <a:t>공통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 대해 조건값의 유무에 따라 동적으로 공통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 조건절을 추가</a:t>
            </a: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80322"/>
            <a:ext cx="5605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마이바티스의 동적 </a:t>
            </a:r>
            <a:r>
              <a:rPr lang="en-US" altLang="ko-KR" sz="1200" b="1" dirty="0">
                <a:latin typeface="+mj-ea"/>
                <a:ea typeface="+mj-ea"/>
              </a:rPr>
              <a:t>SQL</a:t>
            </a:r>
            <a:r>
              <a:rPr lang="ko-KR" altLang="en-US" sz="1200" b="1" dirty="0">
                <a:latin typeface="+mj-ea"/>
                <a:ea typeface="+mj-ea"/>
              </a:rPr>
              <a:t>문의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6103" y="3200400"/>
            <a:ext cx="5605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마이바티스의 동적 </a:t>
            </a:r>
            <a:r>
              <a:rPr lang="en-US" altLang="ko-KR" sz="1200" b="1" dirty="0">
                <a:latin typeface="+mj-ea"/>
                <a:ea typeface="+mj-ea"/>
              </a:rPr>
              <a:t>SQL</a:t>
            </a:r>
            <a:r>
              <a:rPr lang="ko-KR" altLang="en-US" sz="1200" b="1" dirty="0">
                <a:latin typeface="+mj-ea"/>
                <a:ea typeface="+mj-ea"/>
              </a:rPr>
              <a:t>문 구성 요소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36" y="3457521"/>
            <a:ext cx="7364895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choose(when, otherwise)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trim(where, set)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foreach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81246-C950-4AA7-BD5D-026902D3E7F1}"/>
              </a:ext>
            </a:extLst>
          </p:cNvPr>
          <p:cNvSpPr txBox="1"/>
          <p:nvPr/>
        </p:nvSpPr>
        <p:spPr>
          <a:xfrm>
            <a:off x="745437" y="1837443"/>
            <a:ext cx="7364895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주로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문의 </a:t>
            </a:r>
            <a:r>
              <a:rPr lang="ko-KR" altLang="en-US" sz="1200" dirty="0" err="1">
                <a:latin typeface="+mj-ea"/>
                <a:ea typeface="+mj-ea"/>
              </a:rPr>
              <a:t>조건절에서</a:t>
            </a:r>
            <a:r>
              <a:rPr lang="ko-KR" altLang="en-US" sz="1200" dirty="0">
                <a:latin typeface="+mj-ea"/>
                <a:ea typeface="+mj-ea"/>
              </a:rPr>
              <a:t> 사용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rgbClr val="0000FF"/>
                </a:solidFill>
                <a:latin typeface="+mj-ea"/>
                <a:ea typeface="+mj-ea"/>
              </a:rPr>
              <a:t>조건절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(where)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에 조건을 동적으로 추가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(JSTL</a:t>
            </a:r>
            <a:r>
              <a:rPr lang="ko-KR" altLang="en-US" sz="1200" dirty="0">
                <a:latin typeface="+mj-ea"/>
                <a:ea typeface="+mj-ea"/>
              </a:rPr>
              <a:t>과 </a:t>
            </a:r>
            <a:r>
              <a:rPr lang="en-US" altLang="ko-KR" sz="1200" dirty="0">
                <a:latin typeface="+mj-ea"/>
                <a:ea typeface="+mj-ea"/>
              </a:rPr>
              <a:t>XML </a:t>
            </a:r>
            <a:r>
              <a:rPr lang="ko-KR" altLang="en-US" sz="1200" dirty="0">
                <a:latin typeface="+mj-ea"/>
                <a:ea typeface="+mj-ea"/>
              </a:rPr>
              <a:t>기반으로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</a:rPr>
              <a:t>커스텀태그를</a:t>
            </a:r>
            <a:r>
              <a:rPr lang="ko-KR" altLang="en-US" sz="1200" dirty="0">
                <a:latin typeface="+mj-ea"/>
              </a:rPr>
              <a:t> 이용하여 </a:t>
            </a:r>
            <a:r>
              <a:rPr lang="ko-KR" altLang="en-US" sz="1200" dirty="0">
                <a:latin typeface="+mj-ea"/>
                <a:ea typeface="+mj-ea"/>
              </a:rPr>
              <a:t>동적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문을 작성</a:t>
            </a: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23.5.1 &lt;if&gt;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동적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만들기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191" y="1790048"/>
            <a:ext cx="4452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&lt;if&gt; </a:t>
            </a:r>
            <a:r>
              <a:rPr lang="ko-KR" altLang="en-US" sz="1200" b="1">
                <a:latin typeface="+mj-ea"/>
                <a:ea typeface="+mj-ea"/>
              </a:rPr>
              <a:t>태그  사용법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501" y="2067046"/>
            <a:ext cx="5923722" cy="11695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&lt;where&gt;</a:t>
            </a:r>
          </a:p>
          <a:p>
            <a:r>
              <a:rPr lang="en-US" altLang="ko-KR" sz="1400">
                <a:latin typeface="+mj-ea"/>
                <a:ea typeface="+mj-ea"/>
              </a:rPr>
              <a:t>   &lt;if test=’</a:t>
            </a:r>
            <a:r>
              <a:rPr lang="ko-KR" altLang="en-US" sz="1400">
                <a:latin typeface="+mj-ea"/>
                <a:ea typeface="+mj-ea"/>
              </a:rPr>
              <a:t>조건식‘</a:t>
            </a:r>
            <a:r>
              <a:rPr lang="en-US" altLang="ko-KR" sz="1400">
                <a:latin typeface="+mj-ea"/>
                <a:ea typeface="+mj-ea"/>
              </a:rPr>
              <a:t>&gt;</a:t>
            </a:r>
          </a:p>
          <a:p>
            <a:r>
              <a:rPr lang="ko-KR" altLang="en-US" sz="1400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추가할 구문</a:t>
            </a:r>
          </a:p>
          <a:p>
            <a:r>
              <a:rPr lang="en-US" altLang="ko-KR" sz="1400">
                <a:latin typeface="+mj-ea"/>
                <a:ea typeface="+mj-ea"/>
              </a:rPr>
              <a:t>   &lt;/if&gt;</a:t>
            </a:r>
          </a:p>
          <a:p>
            <a:r>
              <a:rPr lang="en-US" altLang="ko-KR" sz="1400" b="1">
                <a:latin typeface="+mj-ea"/>
                <a:ea typeface="+mj-ea"/>
              </a:rPr>
              <a:t>&lt;/where&gt;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94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61052"/>
            <a:ext cx="6490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실습 파일을 준비합니다</a:t>
            </a: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61999" y="1738051"/>
            <a:ext cx="1987550" cy="456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520687"/>
            <a:ext cx="747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n-ea"/>
              </a:rPr>
              <a:t>에 모든 회원 정보를 조회하는 </a:t>
            </a:r>
            <a:r>
              <a:rPr lang="en-US" altLang="ko-KR" sz="1200" dirty="0">
                <a:latin typeface="+mn-ea"/>
              </a:rPr>
              <a:t>select</a:t>
            </a:r>
            <a:r>
              <a:rPr lang="ko-KR" altLang="en-US" sz="1200" dirty="0">
                <a:latin typeface="+mn-ea"/>
              </a:rPr>
              <a:t>문에 대해 </a:t>
            </a:r>
            <a:r>
              <a:rPr lang="en-US" altLang="ko-KR" sz="1200" dirty="0">
                <a:latin typeface="+mn-ea"/>
              </a:rPr>
              <a:t>where</a:t>
            </a:r>
            <a:r>
              <a:rPr lang="ko-KR" altLang="en-US" sz="1200" dirty="0">
                <a:latin typeface="+mn-ea"/>
              </a:rPr>
              <a:t>절을 이용한 조건절을 다음과 같이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추가합니다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3669" y="2117033"/>
            <a:ext cx="6912665" cy="4240903"/>
            <a:chOff x="457200" y="1982352"/>
            <a:chExt cx="8343900" cy="5260168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13445"/>
              <a:ext cx="8343900" cy="402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982352"/>
              <a:ext cx="82296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39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6" y="1787747"/>
            <a:ext cx="6528766" cy="370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highlight>
                  <a:srgbClr val="FF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highlight>
                <a:srgbClr val="FF00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500809"/>
            <a:ext cx="7464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1. </a:t>
            </a:r>
            <a:r>
              <a:rPr lang="en-US" altLang="ko-KR" sz="1600" dirty="0">
                <a:latin typeface="+mj-ea"/>
                <a:ea typeface="+mj-ea"/>
              </a:rPr>
              <a:t>http://www.mybatis.org</a:t>
            </a:r>
            <a:r>
              <a:rPr lang="ko-KR" altLang="en-US" sz="1600" dirty="0">
                <a:latin typeface="+mj-ea"/>
                <a:ea typeface="+mj-ea"/>
              </a:rPr>
              <a:t>에 접속한 후 </a:t>
            </a:r>
            <a:r>
              <a:rPr lang="en-US" altLang="ko-KR" sz="1600" dirty="0">
                <a:latin typeface="+mj-ea"/>
                <a:ea typeface="+mj-ea"/>
              </a:rPr>
              <a:t>Products </a:t>
            </a:r>
            <a:r>
              <a:rPr lang="ko-KR" altLang="en-US" sz="1600" dirty="0">
                <a:latin typeface="+mj-ea"/>
                <a:ea typeface="+mj-ea"/>
              </a:rPr>
              <a:t>탭을 클릭합니다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93" y="1913735"/>
            <a:ext cx="5048250" cy="4024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737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927" y="1797686"/>
            <a:ext cx="7380012" cy="2352675"/>
            <a:chOff x="461963" y="2962275"/>
            <a:chExt cx="8220075" cy="2819400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3" y="2962275"/>
              <a:ext cx="822007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3" y="3895725"/>
              <a:ext cx="8210550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69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searchMember.jsp</a:t>
            </a:r>
            <a:r>
              <a:rPr lang="ko-KR" altLang="en-US" sz="1200">
                <a:latin typeface="+mj-ea"/>
                <a:ea typeface="+mj-ea"/>
              </a:rPr>
              <a:t>에서는 검색 조건을 입력하고 </a:t>
            </a:r>
            <a:r>
              <a:rPr lang="en-US" altLang="ko-KR" sz="1200">
                <a:latin typeface="+mj-ea"/>
                <a:ea typeface="+mj-ea"/>
              </a:rPr>
              <a:t>&lt;hidden&gt; </a:t>
            </a:r>
            <a:r>
              <a:rPr lang="ko-KR" altLang="en-US" sz="1200">
                <a:latin typeface="+mj-ea"/>
                <a:ea typeface="+mj-ea"/>
              </a:rPr>
              <a:t>태그의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searchMember</a:t>
            </a:r>
            <a:r>
              <a:rPr lang="ko-KR" altLang="en-US" sz="1200">
                <a:latin typeface="+mj-ea"/>
                <a:ea typeface="+mj-ea"/>
              </a:rPr>
              <a:t>로 설정해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서블릿으로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3" y="1962474"/>
            <a:ext cx="6955735" cy="311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5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http://localhost:8090/pro23/test03/searchMember.jsp</a:t>
            </a:r>
            <a:r>
              <a:rPr lang="ko-KR" altLang="en-US" sz="1200">
                <a:latin typeface="+mj-ea"/>
                <a:ea typeface="+mj-ea"/>
              </a:rPr>
              <a:t>로 요청하여 이름과 이메일로 조회합니다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이름과 이메일을 동시에 만족하는 회원 정보를 출력합니다</a:t>
            </a: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16168" y="2111561"/>
            <a:ext cx="3560901" cy="1794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73426" y="4540567"/>
            <a:ext cx="5943600" cy="97726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935897" y="4005470"/>
            <a:ext cx="2154555" cy="750722"/>
          </a:xfrm>
          <a:prstGeom prst="wedgeRectCallout">
            <a:avLst>
              <a:gd name="adj1" fmla="val -57968"/>
              <a:gd name="adj2" fmla="val 37736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where 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name = ‘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홍길동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’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and email = ‘hong@gmail.com’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86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이름으로만 조회해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이름에 해당하는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75733" y="1902721"/>
            <a:ext cx="3177624" cy="1655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65133" y="4156489"/>
            <a:ext cx="5943600" cy="97790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828642" y="3747051"/>
            <a:ext cx="1814550" cy="598281"/>
          </a:xfrm>
          <a:prstGeom prst="wedgeRectCallout">
            <a:avLst>
              <a:gd name="adj1" fmla="val -59906"/>
              <a:gd name="adj2" fmla="val 50437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where 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name = ‘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홍길동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’;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61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67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마찬가지로 이메일로만 조회하면 이메일에 해당하는 모든 회원 정보를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4708" y="1787747"/>
            <a:ext cx="3441632" cy="1799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4447526"/>
            <a:ext cx="5943600" cy="96456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689035" y="4055165"/>
            <a:ext cx="1854765" cy="675614"/>
          </a:xfrm>
          <a:prstGeom prst="wedgeRectCallout">
            <a:avLst>
              <a:gd name="adj1" fmla="val -61659"/>
              <a:gd name="adj2" fmla="val 43993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where 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email = ‘jspark@test.com’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51113"/>
            <a:ext cx="7335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마지막으로 회원 검색창에 아무것도 입력하지 않고 검색을 클릭하면 모든 회원 정보를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1452" y="1803328"/>
            <a:ext cx="2925211" cy="1695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08789" y="3951522"/>
            <a:ext cx="5943600" cy="187706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6291246" y="3775515"/>
            <a:ext cx="1679937" cy="297498"/>
          </a:xfrm>
          <a:prstGeom prst="wedgeRectCallout">
            <a:avLst>
              <a:gd name="adj1" fmla="val -59813"/>
              <a:gd name="adj2" fmla="val 56941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select * from t_member;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23.5.2 &lt;choose&gt;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동적 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만들기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888435"/>
            <a:ext cx="5605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&lt;choose&gt; </a:t>
            </a:r>
            <a:r>
              <a:rPr lang="ko-KR" altLang="en-US" sz="1200" b="1">
                <a:latin typeface="+mj-ea"/>
                <a:ea typeface="+mj-ea"/>
              </a:rPr>
              <a:t>태그 사용법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191" y="2165434"/>
            <a:ext cx="7205870" cy="26776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&lt;choose&gt;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&lt;when test="</a:t>
            </a:r>
            <a:r>
              <a:rPr lang="ko-KR" altLang="en-US" sz="1400" b="1">
                <a:latin typeface="+mj-ea"/>
                <a:ea typeface="+mj-ea"/>
              </a:rPr>
              <a:t>조건식</a:t>
            </a:r>
            <a:r>
              <a:rPr lang="en-US" altLang="ko-KR" sz="1400" b="1">
                <a:latin typeface="+mj-ea"/>
                <a:ea typeface="+mj-ea"/>
              </a:rPr>
              <a:t>1"&gt;</a:t>
            </a:r>
          </a:p>
          <a:p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1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&lt;/when&gt;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&lt;when test="</a:t>
            </a:r>
            <a:r>
              <a:rPr lang="ko-KR" altLang="en-US" sz="1400" b="1">
                <a:latin typeface="+mj-ea"/>
                <a:ea typeface="+mj-ea"/>
              </a:rPr>
              <a:t>조건식</a:t>
            </a:r>
            <a:r>
              <a:rPr lang="en-US" altLang="ko-KR" sz="1400" b="1">
                <a:latin typeface="+mj-ea"/>
                <a:ea typeface="+mj-ea"/>
              </a:rPr>
              <a:t>2"&gt;</a:t>
            </a:r>
          </a:p>
          <a:p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2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&lt;/when&gt;</a:t>
            </a:r>
          </a:p>
          <a:p>
            <a:r>
              <a:rPr lang="en-US" altLang="ko-KR" sz="1400" b="1">
                <a:latin typeface="+mj-ea"/>
                <a:ea typeface="+mj-ea"/>
              </a:rPr>
              <a:t>      ...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&lt;otherwise&gt;</a:t>
            </a:r>
          </a:p>
          <a:p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 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n+1;</a:t>
            </a:r>
          </a:p>
          <a:p>
            <a:r>
              <a:rPr lang="en-US" altLang="ko-KR" sz="1400" b="1">
                <a:latin typeface="+mj-ea"/>
                <a:ea typeface="+mj-ea"/>
              </a:rPr>
              <a:t>   &lt;/otherwise&gt;</a:t>
            </a:r>
          </a:p>
          <a:p>
            <a:r>
              <a:rPr lang="en-US" altLang="ko-KR" sz="1400" b="1">
                <a:latin typeface="+mj-ea"/>
                <a:ea typeface="+mj-ea"/>
              </a:rPr>
              <a:t>&lt;/choose&gt;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520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3" y="1427474"/>
            <a:ext cx="6901691" cy="526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23.5.3 &lt;forEach&gt;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회원 정보 조회하기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3" y="1878496"/>
            <a:ext cx="397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&lt;foreach&gt; </a:t>
            </a:r>
            <a:r>
              <a:rPr lang="ko-KR" altLang="en-US" sz="1200" b="1" dirty="0">
                <a:latin typeface="+mj-ea"/>
                <a:ea typeface="+mj-ea"/>
              </a:rPr>
              <a:t>태그 사용법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070" y="2155495"/>
            <a:ext cx="7464287" cy="73866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&lt;foreach item="item" collection="list" index="index" open=" (" close=")" separator=","&gt;</a:t>
            </a:r>
          </a:p>
          <a:p>
            <a:r>
              <a:rPr lang="en-US" altLang="ko-KR" sz="1400" b="1" dirty="0"/>
              <a:t>   #{item}</a:t>
            </a:r>
          </a:p>
          <a:p>
            <a:r>
              <a:rPr lang="en-US" altLang="ko-KR" sz="1400" b="1" dirty="0"/>
              <a:t>&lt;/foreach&gt;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755375" y="3075369"/>
            <a:ext cx="25034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&lt;foreach&gt; </a:t>
            </a:r>
            <a:r>
              <a:rPr lang="ko-KR" altLang="en-US" sz="1200" b="1">
                <a:latin typeface="+mj-ea"/>
                <a:ea typeface="+mj-ea"/>
              </a:rPr>
              <a:t>태그에 관련된 속성들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607873"/>
              </p:ext>
            </p:extLst>
          </p:nvPr>
        </p:nvGraphicFramePr>
        <p:xfrm>
          <a:off x="809919" y="3384165"/>
          <a:ext cx="7489255" cy="204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3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collection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전달받은 인자 값을 의미하며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배열과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계열 인스턴스를 전달할 수 있습니다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List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인스턴스</a:t>
                      </a:r>
                      <a:endParaRPr lang="en-US" altLang="ko-KR" sz="1000" b="0" i="0" u="none" strike="noStrike" kern="1200" baseline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전달 시에는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표시하고 배열 전달 시에는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array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표시합니다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foreach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문이 반복될 때마다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씩 증가시키면서 접근하는 값의 위치를 나타냅니다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최초 값의</a:t>
                      </a:r>
                    </a:p>
                    <a:p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위치는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item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반복문이 실행될 때마다 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collection </a:t>
                      </a:r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속성에 지정된 값에 접근하여 차례대로 사용합니다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구문이 시작될 때의 지정한 기호를 추가합니다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close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구문이 끝날 때의 지정한 기호를 추가합니다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separator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 번 이상 반복될 때 반복되는 사이에 지정한 기호를 추가합니다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AC379-CFD0-4583-8F9C-883432C6635F}"/>
              </a:ext>
            </a:extLst>
          </p:cNvPr>
          <p:cNvSpPr txBox="1"/>
          <p:nvPr/>
        </p:nvSpPr>
        <p:spPr>
          <a:xfrm>
            <a:off x="755375" y="5593606"/>
            <a:ext cx="7258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</a:rPr>
              <a:t>주로 </a:t>
            </a:r>
            <a:r>
              <a:rPr lang="en-US" altLang="ko-KR" dirty="0">
                <a:latin typeface="+mj-ea"/>
              </a:rPr>
              <a:t>SQL</a:t>
            </a:r>
            <a:r>
              <a:rPr lang="ko-KR" altLang="en-US" dirty="0">
                <a:latin typeface="+mj-ea"/>
              </a:rPr>
              <a:t>문의 </a:t>
            </a:r>
            <a:r>
              <a:rPr lang="en-US" altLang="ko-KR" dirty="0">
                <a:latin typeface="+mj-ea"/>
              </a:rPr>
              <a:t>WHERE </a:t>
            </a:r>
            <a:r>
              <a:rPr lang="ko-KR" altLang="en-US" dirty="0">
                <a:latin typeface="+mj-ea"/>
              </a:rPr>
              <a:t>절에 사용된 </a:t>
            </a:r>
            <a:r>
              <a:rPr lang="en-US" altLang="ko-KR" dirty="0">
                <a:latin typeface="+mj-ea"/>
              </a:rPr>
              <a:t>IN ( ) </a:t>
            </a:r>
            <a:r>
              <a:rPr lang="ko-KR" altLang="en-US" dirty="0">
                <a:latin typeface="+mj-ea"/>
              </a:rPr>
              <a:t> 연산자에 사용자가 입력한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값을 전달할 목적으로 사용됩니다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625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3" y="1500809"/>
            <a:ext cx="753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다음과 같이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작성하여 </a:t>
            </a:r>
            <a:r>
              <a:rPr lang="en-US" altLang="ko-KR" sz="1200" dirty="0">
                <a:latin typeface="+mj-ea"/>
                <a:ea typeface="+mj-ea"/>
              </a:rPr>
              <a:t>SQL</a:t>
            </a:r>
            <a:r>
              <a:rPr lang="ko-KR" altLang="en-US" sz="1200" dirty="0">
                <a:latin typeface="+mj-ea"/>
                <a:ea typeface="+mj-ea"/>
              </a:rPr>
              <a:t>문으로 </a:t>
            </a:r>
            <a:r>
              <a:rPr lang="en-US" altLang="ko-KR" sz="1200" dirty="0">
                <a:latin typeface="+mj-ea"/>
                <a:ea typeface="+mj-ea"/>
              </a:rPr>
              <a:t>Map </a:t>
            </a:r>
            <a:r>
              <a:rPr lang="ko-KR" altLang="en-US" sz="1200" dirty="0">
                <a:latin typeface="+mj-ea"/>
                <a:ea typeface="+mj-ea"/>
              </a:rPr>
              <a:t>데이터가 전달되면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&lt;foreach&gt; </a:t>
            </a:r>
            <a:r>
              <a:rPr lang="ko-KR" altLang="en-US" sz="1200" dirty="0">
                <a:latin typeface="+mj-ea"/>
                <a:ea typeface="+mj-ea"/>
              </a:rPr>
              <a:t>태그로 </a:t>
            </a:r>
            <a:r>
              <a:rPr lang="en-US" altLang="ko-KR" sz="1200" dirty="0">
                <a:latin typeface="+mj-ea"/>
                <a:ea typeface="+mj-ea"/>
              </a:rPr>
              <a:t>Map </a:t>
            </a:r>
            <a:r>
              <a:rPr lang="ko-KR" altLang="en-US" sz="1200" dirty="0">
                <a:latin typeface="+mj-ea"/>
                <a:ea typeface="+mj-ea"/>
              </a:rPr>
              <a:t>데이터의 값을 반복해서 접근한 후 </a:t>
            </a:r>
            <a:r>
              <a:rPr lang="en-US" altLang="ko-KR" sz="1200" dirty="0">
                <a:latin typeface="+mj-ea"/>
                <a:ea typeface="+mj-ea"/>
              </a:rPr>
              <a:t>IN</a:t>
            </a:r>
            <a:r>
              <a:rPr lang="ko-KR" altLang="en-US" sz="1200" dirty="0">
                <a:latin typeface="+mj-ea"/>
                <a:ea typeface="+mj-ea"/>
              </a:rPr>
              <a:t> 연산자의 </a:t>
            </a:r>
            <a:r>
              <a:rPr lang="en-US" altLang="ko-KR" sz="1200" dirty="0">
                <a:latin typeface="+mj-ea"/>
                <a:ea typeface="+mj-ea"/>
              </a:rPr>
              <a:t>( ) </a:t>
            </a:r>
            <a:r>
              <a:rPr lang="ko-KR" altLang="en-US" sz="1200" dirty="0">
                <a:latin typeface="+mj-ea"/>
                <a:ea typeface="+mj-ea"/>
              </a:rPr>
              <a:t>안에 값을 추가하여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ko-KR" altLang="en-US" sz="1200" dirty="0">
                <a:latin typeface="+mj-ea"/>
                <a:ea typeface="+mj-ea"/>
              </a:rPr>
              <a:t>최종적인 조건절을 완성시킵니다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1" y="2415053"/>
            <a:ext cx="6812653" cy="33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02066"/>
            <a:ext cx="750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en-US" altLang="ko-KR" sz="1200" dirty="0" err="1">
                <a:latin typeface="+mj-ea"/>
                <a:ea typeface="+mj-ea"/>
              </a:rPr>
              <a:t>MyBatis3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옆에 있는 </a:t>
            </a:r>
            <a:r>
              <a:rPr lang="en-US" altLang="ko-KR" sz="1200" dirty="0">
                <a:latin typeface="+mj-ea"/>
                <a:ea typeface="+mj-ea"/>
              </a:rPr>
              <a:t>download </a:t>
            </a:r>
            <a:r>
              <a:rPr lang="ko-KR" altLang="en-US" sz="1200" dirty="0">
                <a:latin typeface="+mj-ea"/>
                <a:ea typeface="+mj-ea"/>
              </a:rPr>
              <a:t>링크를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15" y="1740850"/>
            <a:ext cx="5224463" cy="4852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46643" y="4467237"/>
            <a:ext cx="58640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500809"/>
            <a:ext cx="760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클래스에서는 브라우저에서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 </a:t>
            </a:r>
            <a:r>
              <a:rPr lang="en-US" altLang="ko-KR" sz="1200">
                <a:latin typeface="+mj-ea"/>
                <a:ea typeface="+mj-ea"/>
              </a:rPr>
              <a:t>foreachSelect</a:t>
            </a:r>
            <a:r>
              <a:rPr lang="ko-KR" altLang="en-US" sz="1200">
                <a:latin typeface="+mj-ea"/>
                <a:ea typeface="+mj-ea"/>
              </a:rPr>
              <a:t>로 요청하면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에 회원 이름을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저장하여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4191" y="2014843"/>
            <a:ext cx="7147063" cy="4124325"/>
            <a:chOff x="617054" y="1962474"/>
            <a:chExt cx="8229600" cy="5314949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04" y="1962474"/>
              <a:ext cx="82105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54" y="3153098"/>
              <a:ext cx="8229600" cy="412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510748"/>
            <a:ext cx="76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이름이 저장된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를 다시 </a:t>
            </a:r>
            <a:r>
              <a:rPr lang="en-US" altLang="ko-KR" sz="1200">
                <a:latin typeface="+mj-ea"/>
                <a:ea typeface="+mj-ea"/>
              </a:rPr>
              <a:t>SqlSession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selectList() </a:t>
            </a:r>
            <a:r>
              <a:rPr lang="ko-KR" altLang="en-US" sz="1200">
                <a:latin typeface="+mj-ea"/>
                <a:ea typeface="+mj-ea"/>
              </a:rPr>
              <a:t>메서드를 호출하면서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5" y="1972413"/>
            <a:ext cx="6867525" cy="234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47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en-US" altLang="ko-KR" sz="1200" dirty="0">
                <a:latin typeface="+mj-ea"/>
                <a:ea typeface="+mj-ea"/>
              </a:rPr>
              <a:t>http://localhost:8080/pro23/member2304?action=foreachSelect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962319" y="2560057"/>
            <a:ext cx="5943600" cy="116141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4592619" y="2256183"/>
            <a:ext cx="2841851" cy="506219"/>
          </a:xfrm>
          <a:prstGeom prst="wedgeRectCallout">
            <a:avLst>
              <a:gd name="adj1" fmla="val -58337"/>
              <a:gd name="adj2" fmla="val 50259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</a:b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where name in(‘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홍길동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’, ’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이순신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’, ’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차범근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’)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1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23.5.4 &lt;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forEach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회원 정보 추가하기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557" y="1761235"/>
            <a:ext cx="715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2879" y="2038234"/>
            <a:ext cx="5413040" cy="4688492"/>
            <a:chOff x="366713" y="0"/>
            <a:chExt cx="8410575" cy="7829550"/>
          </a:xfrm>
        </p:grpSpPr>
        <p:pic>
          <p:nvPicPr>
            <p:cNvPr id="778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3" y="0"/>
              <a:ext cx="8410575" cy="701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85" y="7019925"/>
              <a:ext cx="8267700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A6B1B-5C49-4C30-8AFE-35B4EBF8BBE2}"/>
              </a:ext>
            </a:extLst>
          </p:cNvPr>
          <p:cNvSpPr txBox="1"/>
          <p:nvPr/>
        </p:nvSpPr>
        <p:spPr>
          <a:xfrm>
            <a:off x="5516217" y="300161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702948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510748"/>
            <a:ext cx="7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서블릿에서는 브라우저에서 전송된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 </a:t>
            </a:r>
            <a:r>
              <a:rPr lang="en-US" altLang="ko-KR" sz="1200">
                <a:latin typeface="+mj-ea"/>
                <a:ea typeface="+mj-ea"/>
              </a:rPr>
              <a:t>foreachInsert</a:t>
            </a:r>
            <a:r>
              <a:rPr lang="ko-KR" altLang="en-US" sz="1200">
                <a:latin typeface="+mj-ea"/>
                <a:ea typeface="+mj-ea"/>
              </a:rPr>
              <a:t>에 대해 세 명의 회원 정보를 </a:t>
            </a:r>
            <a:r>
              <a:rPr lang="en-US" altLang="ko-KR" sz="1200">
                <a:latin typeface="+mj-ea"/>
                <a:ea typeface="+mj-ea"/>
              </a:rPr>
              <a:t>memList</a:t>
            </a:r>
            <a:r>
              <a:rPr lang="ko-KR" altLang="en-US" sz="1200">
                <a:latin typeface="+mj-ea"/>
                <a:ea typeface="+mj-ea"/>
              </a:rPr>
              <a:t>에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저장한 후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전달하도록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7915" y="1972413"/>
            <a:ext cx="7066722" cy="4035287"/>
            <a:chOff x="452437" y="1972413"/>
            <a:chExt cx="8258175" cy="5147321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7" y="1972413"/>
              <a:ext cx="823912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7" y="3157334"/>
              <a:ext cx="8258175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66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서블릿에서 회원 정보로 설정된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객체를 저장한 </a:t>
            </a:r>
            <a:r>
              <a:rPr lang="en-US" altLang="ko-KR" sz="1200">
                <a:latin typeface="+mj-ea"/>
                <a:ea typeface="+mj-ea"/>
              </a:rPr>
              <a:t>memList</a:t>
            </a:r>
            <a:r>
              <a:rPr lang="ko-KR" altLang="en-US" sz="1200">
                <a:latin typeface="+mj-ea"/>
                <a:ea typeface="+mj-ea"/>
              </a:rPr>
              <a:t>를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전달받습니다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이를 다시 </a:t>
            </a:r>
            <a:r>
              <a:rPr lang="en-US" altLang="ko-KR" sz="1200">
                <a:latin typeface="+mj-ea"/>
                <a:ea typeface="+mj-ea"/>
              </a:rPr>
              <a:t>SqlSession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2" y="1982352"/>
            <a:ext cx="6589643" cy="253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66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510748"/>
            <a:ext cx="783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4. http://localhost:8090/pro23/mem4.do?action=foreachInsert</a:t>
            </a:r>
            <a:r>
              <a:rPr lang="ko-KR" altLang="en-US" sz="1200">
                <a:latin typeface="+mj-ea"/>
                <a:ea typeface="+mj-ea"/>
              </a:rPr>
              <a:t>로 요청하면 다음과 같이 박길동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이길동</a:t>
            </a:r>
            <a:r>
              <a:rPr lang="en-US" altLang="ko-KR" sz="1200">
                <a:latin typeface="+mj-ea"/>
                <a:ea typeface="+mj-ea"/>
              </a:rPr>
              <a:t>, </a:t>
            </a:r>
          </a:p>
          <a:p>
            <a:r>
              <a:rPr lang="ko-KR" altLang="en-US" sz="1200">
                <a:latin typeface="+mj-ea"/>
                <a:ea typeface="+mj-ea"/>
              </a:rPr>
              <a:t>   세 명의 회원 정보가 한꺼번에 추가된 것을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91478" y="1972413"/>
            <a:ext cx="5943600" cy="24847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50504" y="2206487"/>
            <a:ext cx="5546035" cy="5665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66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23.5.5 &lt;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&lt;include&gt;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중복 제거하기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6" y="1790048"/>
            <a:ext cx="6598754" cy="488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82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23" y="1600200"/>
            <a:ext cx="7571293" cy="318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66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61052"/>
            <a:ext cx="6549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마이바티스에서 오라클 연동해 </a:t>
            </a:r>
            <a:r>
              <a:rPr lang="en-US" altLang="ko-KR" sz="1200" b="1">
                <a:latin typeface="+mj-ea"/>
                <a:ea typeface="+mj-ea"/>
              </a:rPr>
              <a:t>like </a:t>
            </a:r>
            <a:r>
              <a:rPr lang="ko-KR" altLang="en-US" sz="1200" b="1">
                <a:latin typeface="+mj-ea"/>
                <a:ea typeface="+mj-ea"/>
              </a:rPr>
              <a:t>검색하는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592" y="5456583"/>
            <a:ext cx="4830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latin typeface="+mj-ea"/>
                <a:ea typeface="+mj-ea"/>
              </a:rPr>
              <a:t>마이바티스 동적 </a:t>
            </a:r>
            <a:r>
              <a:rPr lang="en-US" altLang="ko-KR" sz="1200" b="1" dirty="0">
                <a:latin typeface="+mj-ea"/>
                <a:ea typeface="+mj-ea"/>
              </a:rPr>
              <a:t>SQL </a:t>
            </a:r>
            <a:r>
              <a:rPr lang="ko-KR" altLang="en-US" sz="1200" b="1" dirty="0">
                <a:latin typeface="+mj-ea"/>
                <a:ea typeface="+mj-ea"/>
              </a:rPr>
              <a:t>기능 관련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104" y="5723643"/>
            <a:ext cx="7088970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/>
              <a:t> http://www.mybatis.org/mybatis-3/ko/dynamic-sql.html</a:t>
            </a:r>
            <a:endParaRPr lang="ko-KR" altLang="en-US" sz="1400" b="1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875828" y="1738051"/>
            <a:ext cx="6609522" cy="3018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 설명선 8"/>
          <p:cNvSpPr/>
          <p:nvPr/>
        </p:nvSpPr>
        <p:spPr>
          <a:xfrm>
            <a:off x="4180589" y="2587582"/>
            <a:ext cx="2486025" cy="235129"/>
          </a:xfrm>
          <a:prstGeom prst="wedgeRectCallout">
            <a:avLst>
              <a:gd name="adj1" fmla="val -60541"/>
              <a:gd name="adj2" fmla="val 29466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이렇게 작성하면 실행 시 에러 발생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!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4973127" y="3925957"/>
            <a:ext cx="2212864" cy="457200"/>
          </a:xfrm>
          <a:prstGeom prst="wedgeRectCallout">
            <a:avLst>
              <a:gd name="adj1" fmla="val -67905"/>
              <a:gd name="adj2" fmla="val 30099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latinLnBrk="1">
              <a:spcAft>
                <a:spcPts val="120"/>
              </a:spcAft>
            </a:pP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#{name} 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앞에는 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'%' ||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를 붙인다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.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  <a:p>
            <a:pPr algn="l" latinLnBrk="1">
              <a:spcAft>
                <a:spcPts val="120"/>
              </a:spcAft>
            </a:pP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에는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 || ‘%’</a:t>
            </a:r>
            <a:r>
              <a:rPr lang="ko-KR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를 붙인다</a:t>
            </a:r>
            <a:r>
              <a:rPr lang="en-US" sz="1000" b="1" kern="100">
                <a:solidFill>
                  <a:srgbClr val="000000"/>
                </a:solidFill>
                <a:effectLst/>
                <a:latin typeface="+mj-ea"/>
                <a:ea typeface="+mj-ea"/>
                <a:cs typeface="Times New Roman"/>
              </a:rPr>
              <a:t>.</a:t>
            </a:r>
            <a:endParaRPr lang="ko-KR" sz="1000" b="1" kern="100">
              <a:effectLst/>
              <a:latin typeface="+mj-ea"/>
              <a:ea typeface="+mj-ea"/>
              <a:cs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38130" y="2594113"/>
            <a:ext cx="1972917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38130" y="4244009"/>
            <a:ext cx="2584174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23.5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마이바티스의 동적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사용하기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55C04-B711-4293-9AE7-8BF7F871F354}"/>
              </a:ext>
            </a:extLst>
          </p:cNvPr>
          <p:cNvSpPr txBox="1"/>
          <p:nvPr/>
        </p:nvSpPr>
        <p:spPr>
          <a:xfrm>
            <a:off x="443476" y="4967950"/>
            <a:ext cx="747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http://localhost:8090/</a:t>
            </a:r>
            <a:r>
              <a:rPr lang="en-US" altLang="ko-KR" sz="1200" dirty="0" err="1">
                <a:latin typeface="+mj-ea"/>
                <a:ea typeface="+mj-ea"/>
              </a:rPr>
              <a:t>pro23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en-US" altLang="ko-KR" sz="1200" dirty="0" err="1">
                <a:latin typeface="+mj-ea"/>
                <a:ea typeface="+mj-ea"/>
              </a:rPr>
              <a:t>mem4.do?action</a:t>
            </a:r>
            <a:r>
              <a:rPr lang="en-US" altLang="ko-KR" sz="1200" dirty="0">
                <a:latin typeface="+mj-ea"/>
                <a:ea typeface="+mj-ea"/>
              </a:rPr>
              <a:t>=</a:t>
            </a:r>
            <a:r>
              <a:rPr lang="en-US" altLang="ko-KR" sz="1200" dirty="0" err="1">
                <a:latin typeface="+mj-ea"/>
                <a:ea typeface="+mj-ea"/>
              </a:rPr>
              <a:t>selectLike</a:t>
            </a:r>
            <a:r>
              <a:rPr lang="ko-KR" altLang="en-US" sz="1200" dirty="0">
                <a:latin typeface="+mj-ea"/>
                <a:ea typeface="+mj-ea"/>
              </a:rPr>
              <a:t>로 요청하여 결과를 확인합니다</a:t>
            </a:r>
          </a:p>
        </p:txBody>
      </p:sp>
    </p:spTree>
    <p:extLst>
      <p:ext uri="{BB962C8B-B14F-4D97-AF65-F5344CB8AC3E}">
        <p14:creationId xmlns:p14="http://schemas.microsoft.com/office/powerpoint/2010/main" val="68976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2" y="1520686"/>
            <a:ext cx="7454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mybatis-3.4.6.zip </a:t>
            </a:r>
            <a:r>
              <a:rPr lang="ko-KR" altLang="en-US" sz="1200">
                <a:latin typeface="+mj-ea"/>
                <a:ea typeface="+mj-ea"/>
              </a:rPr>
              <a:t>파일을 클릭해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51" y="1797685"/>
            <a:ext cx="5520174" cy="443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79914" y="5436705"/>
            <a:ext cx="933485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21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23.4.2 HashMap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모든 회원 정보 조회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314" y="1779752"/>
            <a:ext cx="7908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dirty="0">
                <a:latin typeface="+mj-ea"/>
              </a:rPr>
              <a:t>MemberMapper.xml </a:t>
            </a:r>
            <a:r>
              <a:rPr lang="ko-KR" altLang="en-US" sz="1200" dirty="0">
                <a:latin typeface="+mj-ea"/>
                <a:ea typeface="+mj-ea"/>
              </a:rPr>
              <a:t>을 다음과 같이 수정합니다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13791" y="2100534"/>
            <a:ext cx="5892128" cy="4527501"/>
            <a:chOff x="442913" y="647700"/>
            <a:chExt cx="8271099" cy="758190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3" y="647700"/>
              <a:ext cx="8258175" cy="556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62" y="6210300"/>
              <a:ext cx="824865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4532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84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dirty="0">
                <a:latin typeface="+mj-ea"/>
                <a:ea typeface="+mj-ea"/>
              </a:rPr>
              <a:t>브라우저에서 </a:t>
            </a:r>
            <a:r>
              <a:rPr lang="ko-KR" altLang="en-US" sz="1200" dirty="0" err="1">
                <a:latin typeface="+mj-ea"/>
                <a:ea typeface="+mj-ea"/>
              </a:rPr>
              <a:t>서블릿에</a:t>
            </a:r>
            <a:r>
              <a:rPr lang="ko-KR" altLang="en-US" sz="1200" dirty="0">
                <a:latin typeface="+mj-ea"/>
                <a:ea typeface="+mj-ea"/>
              </a:rPr>
              <a:t> 요청하면 </a:t>
            </a:r>
            <a:r>
              <a:rPr lang="en-US" altLang="ko-KR" sz="1200" dirty="0" err="1">
                <a:latin typeface="+mj-ea"/>
                <a:ea typeface="+mj-ea"/>
              </a:rPr>
              <a:t>selectAllMemberList</a:t>
            </a:r>
            <a:r>
              <a:rPr lang="en-US" altLang="ko-KR" sz="1200" dirty="0">
                <a:latin typeface="+mj-ea"/>
                <a:ea typeface="+mj-ea"/>
              </a:rPr>
              <a:t>() </a:t>
            </a:r>
            <a:r>
              <a:rPr lang="ko-KR" altLang="en-US" sz="1200" dirty="0">
                <a:latin typeface="+mj-ea"/>
                <a:ea typeface="+mj-ea"/>
              </a:rPr>
              <a:t>메서드를 호출하여 조회한 회원 정보를 바인딩한 후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listMembers.jsp</a:t>
            </a:r>
            <a:r>
              <a:rPr lang="ko-KR" altLang="en-US" sz="1200" dirty="0">
                <a:latin typeface="+mj-ea"/>
                <a:ea typeface="+mj-ea"/>
              </a:rPr>
              <a:t>로 </a:t>
            </a:r>
            <a:r>
              <a:rPr lang="ko-KR" altLang="en-US" sz="1200" dirty="0" err="1">
                <a:latin typeface="+mj-ea"/>
                <a:ea typeface="+mj-ea"/>
              </a:rPr>
              <a:t>포워딩합니다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2" y="2118940"/>
            <a:ext cx="7046429" cy="371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693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7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</a:t>
            </a:r>
            <a:r>
              <a:rPr lang="en-US" altLang="ko-KR" sz="1200">
                <a:latin typeface="+mj-ea"/>
                <a:ea typeface="+mj-ea"/>
              </a:rPr>
              <a:t>selectList() </a:t>
            </a:r>
            <a:r>
              <a:rPr lang="ko-KR" altLang="en-US" sz="1200">
                <a:latin typeface="+mj-ea"/>
                <a:ea typeface="+mj-ea"/>
              </a:rPr>
              <a:t>메서드를 호출하면서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selectAllMemberList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</a:t>
            </a:r>
            <a:endParaRPr lang="en-US" altLang="ko-KR" sz="120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실행하도록 다음과 같이 코드를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1942595"/>
            <a:ext cx="6927160" cy="314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872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마이바티스 프레임워크 사용하기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23.4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마이바티스 이용해 회원 정보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49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이번에는 조회한 회원 정보를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 저장해서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08789" y="1921703"/>
            <a:ext cx="594360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4917</TotalTime>
  <Words>4169</Words>
  <Application>Microsoft Office PowerPoint</Application>
  <PresentationFormat>화면 슬라이드 쇼(4:3)</PresentationFormat>
  <Paragraphs>550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0" baseType="lpstr">
      <vt:lpstr>나눔스퀘어</vt:lpstr>
      <vt:lpstr>나눔스퀘어 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goott2</cp:lastModifiedBy>
  <cp:revision>840</cp:revision>
  <dcterms:created xsi:type="dcterms:W3CDTF">2018-08-29T04:30:46Z</dcterms:created>
  <dcterms:modified xsi:type="dcterms:W3CDTF">2021-01-13T00:02:46Z</dcterms:modified>
</cp:coreProperties>
</file>